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p:sldMasterIdLst>
    <p:sldMasterId id="2147483648" r:id="rId1"/>
    <p:sldMasterId id="2147483649" r:id="rId2"/>
    <p:sldMasterId id="2147483650" r:id="rId3"/>
  </p:sldMasterIdLst>
  <p:notesMasterIdLst>
    <p:notesMasterId r:id="rId62"/>
  </p:notesMasterIdLst>
  <p:sldIdLst>
    <p:sldId id="256" r:id="rId4"/>
    <p:sldId id="257" r:id="rId5"/>
    <p:sldId id="258" r:id="rId6"/>
    <p:sldId id="311" r:id="rId7"/>
    <p:sldId id="313" r:id="rId8"/>
    <p:sldId id="314" r:id="rId9"/>
    <p:sldId id="317" r:id="rId10"/>
    <p:sldId id="318" r:id="rId11"/>
    <p:sldId id="319" r:id="rId12"/>
    <p:sldId id="320" r:id="rId13"/>
    <p:sldId id="321" r:id="rId14"/>
    <p:sldId id="322" r:id="rId15"/>
    <p:sldId id="323" r:id="rId16"/>
    <p:sldId id="324" r:id="rId17"/>
    <p:sldId id="325" r:id="rId18"/>
    <p:sldId id="259" r:id="rId19"/>
    <p:sldId id="260" r:id="rId20"/>
    <p:sldId id="278" r:id="rId21"/>
    <p:sldId id="279" r:id="rId22"/>
    <p:sldId id="282" r:id="rId23"/>
    <p:sldId id="285" r:id="rId24"/>
    <p:sldId id="287" r:id="rId25"/>
    <p:sldId id="328" r:id="rId26"/>
    <p:sldId id="329" r:id="rId27"/>
    <p:sldId id="330" r:id="rId28"/>
    <p:sldId id="331" r:id="rId29"/>
    <p:sldId id="332" r:id="rId30"/>
    <p:sldId id="333" r:id="rId31"/>
    <p:sldId id="334" r:id="rId32"/>
    <p:sldId id="335" r:id="rId33"/>
    <p:sldId id="336" r:id="rId34"/>
    <p:sldId id="300" r:id="rId35"/>
    <p:sldId id="302" r:id="rId36"/>
    <p:sldId id="303" r:id="rId37"/>
    <p:sldId id="304" r:id="rId38"/>
    <p:sldId id="305" r:id="rId39"/>
    <p:sldId id="307" r:id="rId40"/>
    <p:sldId id="308" r:id="rId41"/>
    <p:sldId id="309" r:id="rId42"/>
    <p:sldId id="310" r:id="rId43"/>
    <p:sldId id="261" r:id="rId44"/>
    <p:sldId id="312" r:id="rId45"/>
    <p:sldId id="268" r:id="rId46"/>
    <p:sldId id="337" r:id="rId47"/>
    <p:sldId id="338" r:id="rId48"/>
    <p:sldId id="339" r:id="rId49"/>
    <p:sldId id="340" r:id="rId50"/>
    <p:sldId id="341" r:id="rId51"/>
    <p:sldId id="342" r:id="rId52"/>
    <p:sldId id="343" r:id="rId53"/>
    <p:sldId id="344" r:id="rId54"/>
    <p:sldId id="345" r:id="rId55"/>
    <p:sldId id="346" r:id="rId56"/>
    <p:sldId id="347" r:id="rId57"/>
    <p:sldId id="348" r:id="rId58"/>
    <p:sldId id="349" r:id="rId59"/>
    <p:sldId id="315" r:id="rId60"/>
    <p:sldId id="316" r:id="rId61"/>
  </p:sldIdLst>
  <p:sldSz cx="13004800" cy="9753600"/>
  <p:notesSz cx="6858000" cy="9144000"/>
  <p:embeddedFontLst>
    <p:embeddedFont>
      <p:font typeface="Verdana" pitchFamily="34" charset="0"/>
      <p:regular r:id="rId63"/>
      <p:bold r:id="rId64"/>
      <p:italic r:id="rId65"/>
      <p:boldItalic r:id="rId66"/>
    </p:embeddedFont>
  </p:embeddedFontLst>
  <p:defaultTextStyle>
    <a:defPPr>
      <a:defRPr lang="en-US"/>
    </a:defPPr>
    <a:lvl1pPr algn="r" rtl="0" fontAlgn="base">
      <a:spcBef>
        <a:spcPct val="0"/>
      </a:spcBef>
      <a:spcAft>
        <a:spcPct val="0"/>
      </a:spcAft>
      <a:defRPr sz="3400" kern="1200">
        <a:solidFill>
          <a:srgbClr val="FFFFFF"/>
        </a:solidFill>
        <a:latin typeface="Verdana" charset="0"/>
        <a:ea typeface="ヒラギノ角ゴ ProN W3" charset="0"/>
        <a:cs typeface="ヒラギノ角ゴ ProN W3" charset="0"/>
        <a:sym typeface="Verdana" charset="0"/>
      </a:defRPr>
    </a:lvl1pPr>
    <a:lvl2pPr marL="457200" algn="r" rtl="0" fontAlgn="base">
      <a:spcBef>
        <a:spcPct val="0"/>
      </a:spcBef>
      <a:spcAft>
        <a:spcPct val="0"/>
      </a:spcAft>
      <a:defRPr sz="3400" kern="1200">
        <a:solidFill>
          <a:srgbClr val="FFFFFF"/>
        </a:solidFill>
        <a:latin typeface="Verdana" charset="0"/>
        <a:ea typeface="ヒラギノ角ゴ ProN W3" charset="0"/>
        <a:cs typeface="ヒラギノ角ゴ ProN W3" charset="0"/>
        <a:sym typeface="Verdana" charset="0"/>
      </a:defRPr>
    </a:lvl2pPr>
    <a:lvl3pPr marL="914400" algn="r" rtl="0" fontAlgn="base">
      <a:spcBef>
        <a:spcPct val="0"/>
      </a:spcBef>
      <a:spcAft>
        <a:spcPct val="0"/>
      </a:spcAft>
      <a:defRPr sz="3400" kern="1200">
        <a:solidFill>
          <a:srgbClr val="FFFFFF"/>
        </a:solidFill>
        <a:latin typeface="Verdana" charset="0"/>
        <a:ea typeface="ヒラギノ角ゴ ProN W3" charset="0"/>
        <a:cs typeface="ヒラギノ角ゴ ProN W3" charset="0"/>
        <a:sym typeface="Verdana" charset="0"/>
      </a:defRPr>
    </a:lvl3pPr>
    <a:lvl4pPr marL="1371600" algn="r" rtl="0" fontAlgn="base">
      <a:spcBef>
        <a:spcPct val="0"/>
      </a:spcBef>
      <a:spcAft>
        <a:spcPct val="0"/>
      </a:spcAft>
      <a:defRPr sz="3400" kern="1200">
        <a:solidFill>
          <a:srgbClr val="FFFFFF"/>
        </a:solidFill>
        <a:latin typeface="Verdana" charset="0"/>
        <a:ea typeface="ヒラギノ角ゴ ProN W3" charset="0"/>
        <a:cs typeface="ヒラギノ角ゴ ProN W3" charset="0"/>
        <a:sym typeface="Verdana" charset="0"/>
      </a:defRPr>
    </a:lvl4pPr>
    <a:lvl5pPr marL="1828800" algn="r" rtl="0" fontAlgn="base">
      <a:spcBef>
        <a:spcPct val="0"/>
      </a:spcBef>
      <a:spcAft>
        <a:spcPct val="0"/>
      </a:spcAft>
      <a:defRPr sz="3400" kern="1200">
        <a:solidFill>
          <a:srgbClr val="FFFFFF"/>
        </a:solidFill>
        <a:latin typeface="Verdana" charset="0"/>
        <a:ea typeface="ヒラギノ角ゴ ProN W3" charset="0"/>
        <a:cs typeface="ヒラギノ角ゴ ProN W3" charset="0"/>
        <a:sym typeface="Verdana" charset="0"/>
      </a:defRPr>
    </a:lvl5pPr>
    <a:lvl6pPr marL="2286000" algn="l" defTabSz="914400" rtl="0" eaLnBrk="1" latinLnBrk="0" hangingPunct="1">
      <a:defRPr sz="3400" kern="1200">
        <a:solidFill>
          <a:srgbClr val="FFFFFF"/>
        </a:solidFill>
        <a:latin typeface="Verdana" charset="0"/>
        <a:ea typeface="ヒラギノ角ゴ ProN W3" charset="0"/>
        <a:cs typeface="ヒラギノ角ゴ ProN W3" charset="0"/>
        <a:sym typeface="Verdana" charset="0"/>
      </a:defRPr>
    </a:lvl6pPr>
    <a:lvl7pPr marL="2743200" algn="l" defTabSz="914400" rtl="0" eaLnBrk="1" latinLnBrk="0" hangingPunct="1">
      <a:defRPr sz="3400" kern="1200">
        <a:solidFill>
          <a:srgbClr val="FFFFFF"/>
        </a:solidFill>
        <a:latin typeface="Verdana" charset="0"/>
        <a:ea typeface="ヒラギノ角ゴ ProN W3" charset="0"/>
        <a:cs typeface="ヒラギノ角ゴ ProN W3" charset="0"/>
        <a:sym typeface="Verdana" charset="0"/>
      </a:defRPr>
    </a:lvl7pPr>
    <a:lvl8pPr marL="3200400" algn="l" defTabSz="914400" rtl="0" eaLnBrk="1" latinLnBrk="0" hangingPunct="1">
      <a:defRPr sz="3400" kern="1200">
        <a:solidFill>
          <a:srgbClr val="FFFFFF"/>
        </a:solidFill>
        <a:latin typeface="Verdana" charset="0"/>
        <a:ea typeface="ヒラギノ角ゴ ProN W3" charset="0"/>
        <a:cs typeface="ヒラギノ角ゴ ProN W3" charset="0"/>
        <a:sym typeface="Verdana" charset="0"/>
      </a:defRPr>
    </a:lvl8pPr>
    <a:lvl9pPr marL="3657600" algn="l" defTabSz="914400" rtl="0" eaLnBrk="1" latinLnBrk="0" hangingPunct="1">
      <a:defRPr sz="3400" kern="1200">
        <a:solidFill>
          <a:srgbClr val="FFFFFF"/>
        </a:solidFill>
        <a:latin typeface="Verdana" charset="0"/>
        <a:ea typeface="ヒラギノ角ゴ ProN W3" charset="0"/>
        <a:cs typeface="ヒラギノ角ゴ ProN W3" charset="0"/>
        <a:sym typeface="Verdana"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9635" autoAdjust="0"/>
  </p:normalViewPr>
  <p:slideViewPr>
    <p:cSldViewPr>
      <p:cViewPr varScale="1">
        <p:scale>
          <a:sx n="50" d="100"/>
          <a:sy n="50" d="100"/>
        </p:scale>
        <p:origin x="-2892" y="-96"/>
      </p:cViewPr>
      <p:guideLst>
        <p:guide orient="horz" pos="3072"/>
        <p:guide pos="4096"/>
      </p:guideLst>
    </p:cSldViewPr>
  </p:slideViewPr>
  <p:notesTextViewPr>
    <p:cViewPr>
      <p:scale>
        <a:sx n="100" d="100"/>
        <a:sy n="100" d="100"/>
      </p:scale>
      <p:origin x="0" y="0"/>
    </p:cViewPr>
  </p:notesTextViewPr>
  <p:notesViewPr>
    <p:cSldViewPr>
      <p:cViewPr varScale="1">
        <p:scale>
          <a:sx n="111" d="100"/>
          <a:sy n="111" d="100"/>
        </p:scale>
        <p:origin x="-34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font" Target="fonts/font1.fntdata"/><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font" Target="fonts/font4.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font" Target="fonts/font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2.fntdata"/><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notesMaster" Target="notesMasters/notesMaster1.xml"/><Relationship Id="rId7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1"/>
          <p:cNvSpPr>
            <a:spLocks noRot="1" noChangeArrowheads="1" noTextEdit="1"/>
          </p:cNvSpPr>
          <p:nvPr>
            <p:ph type="sldImg"/>
          </p:nvPr>
        </p:nvSpPr>
        <p:spPr bwMode="auto">
          <a:xfrm>
            <a:off x="1219200" y="304800"/>
            <a:ext cx="4419600" cy="33147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0" name="Rectangle 2"/>
          <p:cNvSpPr>
            <a:spLocks noGrp="1" noChangeArrowheads="1"/>
          </p:cNvSpPr>
          <p:nvPr>
            <p:ph type="body" sz="quarter" idx="1"/>
          </p:nvPr>
        </p:nvSpPr>
        <p:spPr bwMode="auto">
          <a:xfrm>
            <a:off x="228600" y="3733800"/>
            <a:ext cx="6400800" cy="5181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txBody>
          <a:bodyPr vert="horz" wrap="square" lIns="0" tIns="0" rIns="0" bIns="0" numCol="1" anchor="t" anchorCtr="0" compatLnSpc="1">
            <a:prstTxWarp prst="textNoShape">
              <a:avLst/>
            </a:prstTxWarp>
            <a:normAutofit/>
          </a:bodyPr>
          <a:lstStyle/>
          <a:p>
            <a:pPr lvl="0"/>
            <a:r>
              <a:rPr lang="en-US" noProof="0" dirty="0" smtClean="0"/>
              <a:t>Click to edit Master text styles</a:t>
            </a:r>
          </a:p>
          <a:p>
            <a:pPr lvl="1"/>
            <a:r>
              <a:rPr lang="en-US" noProof="0" dirty="0" smtClean="0"/>
              <a:t>Second level</a:t>
            </a:r>
          </a:p>
          <a:p>
            <a:pPr lvl="2"/>
            <a:r>
              <a:rPr lang="en-US" noProof="0" dirty="0" smtClean="0"/>
              <a:t>Third level</a:t>
            </a:r>
          </a:p>
          <a:p>
            <a:pPr lvl="3"/>
            <a:r>
              <a:rPr lang="en-US" noProof="0" dirty="0" smtClean="0"/>
              <a:t>Fourth level</a:t>
            </a:r>
          </a:p>
          <a:p>
            <a:pPr lvl="4"/>
            <a:r>
              <a:rPr lang="en-US" noProof="0" dirty="0" smtClean="0"/>
              <a:t>Fifth level</a:t>
            </a:r>
          </a:p>
        </p:txBody>
      </p:sp>
    </p:spTree>
    <p:extLst>
      <p:ext uri="{BB962C8B-B14F-4D97-AF65-F5344CB8AC3E}">
        <p14:creationId xmlns:p14="http://schemas.microsoft.com/office/powerpoint/2010/main" val="347128615"/>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000" kern="1200" spc="0" baseline="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1000" kern="1200" spc="0" baseline="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1000" kern="1200" spc="0" baseline="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1000" kern="1200" spc="0" baseline="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1000" kern="1200" spc="0" baseline="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02210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9997987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p:cNvSpPr>
            <a:spLocks noChangeArrowheads="1" noTextEdit="1"/>
          </p:cNvSpPr>
          <p:nvPr>
            <p:ph type="sldImg"/>
          </p:nvPr>
        </p:nvSpPr>
        <p:spPr>
          <a:solidFill>
            <a:srgbClr val="FFFFFF"/>
          </a:solidFill>
          <a:ln/>
        </p:spPr>
      </p:sp>
      <p:sp>
        <p:nvSpPr>
          <p:cNvPr id="67587" name="Rectangle 2"/>
          <p:cNvSpPr>
            <a:spLocks noChangeArrowheads="1"/>
          </p:cNvSpPr>
          <p:nvPr>
            <p:ph type="body" idx="1"/>
          </p:nvPr>
        </p:nvSpPr>
        <p:spPr>
          <a:noFill/>
        </p:spPr>
        <p:txBody>
          <a:bodyPr/>
          <a:lstStyle/>
          <a:p>
            <a:pPr marL="39688" eaLnBrk="1" hangingPunct="1">
              <a:spcBef>
                <a:spcPts val="450"/>
              </a:spcBef>
            </a:pPr>
            <a:r>
              <a:rPr lang="en-US" sz="1000" dirty="0" smtClean="0">
                <a:solidFill>
                  <a:srgbClr val="000000"/>
                </a:solidFill>
                <a:ea typeface="Verdana" charset="0"/>
                <a:cs typeface="Verdana" charset="0"/>
                <a:sym typeface="Verdana" charset="0"/>
              </a:rPr>
              <a:t>In KZ2 there is of course separate (forward rendering) pass for transparent geometry, particles and coronas that comes after lighting pass and also the extensive post-processing pass at the end of the frame, but these are out of the scope of this presentation.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
          <p:cNvSpPr>
            <a:spLocks noChangeArrowheads="1" noTextEdit="1"/>
          </p:cNvSpPr>
          <p:nvPr>
            <p:ph type="sldImg"/>
          </p:nvPr>
        </p:nvSpPr>
        <p:spPr>
          <a:solidFill>
            <a:srgbClr val="FFFFFF"/>
          </a:solidFill>
          <a:ln/>
        </p:spPr>
      </p:sp>
      <p:sp>
        <p:nvSpPr>
          <p:cNvPr id="68611" name="Rectangle 2"/>
          <p:cNvSpPr>
            <a:spLocks noChangeArrowheads="1"/>
          </p:cNvSpPr>
          <p:nvPr>
            <p:ph type="body" idx="1"/>
          </p:nvPr>
        </p:nvSpPr>
        <p:spPr>
          <a:noFill/>
        </p:spPr>
        <p:txBody>
          <a:bodyPr>
            <a:normAutofit/>
          </a:bodyPr>
          <a:lstStyle/>
          <a:p>
            <a:pPr marL="39688" eaLnBrk="1" hangingPunct="1">
              <a:spcBef>
                <a:spcPts val="450"/>
              </a:spcBef>
            </a:pPr>
            <a:r>
              <a:rPr lang="en-US" sz="1000" dirty="0" smtClean="0">
                <a:solidFill>
                  <a:srgbClr val="000000"/>
                </a:solidFill>
                <a:ea typeface="Verdana" charset="0"/>
                <a:cs typeface="Verdana" charset="0"/>
                <a:sym typeface="Verdana" charset="0"/>
              </a:rPr>
              <a:t>Our G-Buffer (and the back buffer) was at </a:t>
            </a:r>
            <a:r>
              <a:rPr lang="en-US" sz="1000" dirty="0" err="1" smtClean="0">
                <a:solidFill>
                  <a:srgbClr val="000000"/>
                </a:solidFill>
                <a:ea typeface="Verdana" charset="0"/>
                <a:cs typeface="Verdana" charset="0"/>
                <a:sym typeface="Verdana" charset="0"/>
              </a:rPr>
              <a:t>at</a:t>
            </a:r>
            <a:r>
              <a:rPr lang="en-US" sz="1000" dirty="0" smtClean="0">
                <a:solidFill>
                  <a:srgbClr val="000000"/>
                </a:solidFill>
                <a:ea typeface="Verdana" charset="0"/>
                <a:cs typeface="Verdana" charset="0"/>
                <a:sym typeface="Verdana" charset="0"/>
              </a:rPr>
              <a:t> one point FP16. But FP16 buffers are expensive because of the higher bandwidth requirements so we decided to go for RGBA8.</a:t>
            </a:r>
          </a:p>
          <a:p>
            <a:pPr marL="39688" eaLnBrk="1" hangingPunct="1">
              <a:spcBef>
                <a:spcPts val="450"/>
              </a:spcBef>
            </a:pPr>
            <a:endParaRPr lang="en-US" sz="1000" dirty="0" smtClean="0">
              <a:solidFill>
                <a:srgbClr val="000000"/>
              </a:solidFill>
              <a:ea typeface="Verdana" charset="0"/>
              <a:cs typeface="Verdana" charset="0"/>
              <a:sym typeface="Verdana" charset="0"/>
            </a:endParaRPr>
          </a:p>
          <a:p>
            <a:pPr marL="39688" eaLnBrk="1" hangingPunct="1">
              <a:spcBef>
                <a:spcPts val="450"/>
              </a:spcBef>
            </a:pPr>
            <a:r>
              <a:rPr lang="en-US" sz="1000" dirty="0" smtClean="0">
                <a:solidFill>
                  <a:srgbClr val="000000"/>
                </a:solidFill>
                <a:ea typeface="Verdana" charset="0"/>
                <a:cs typeface="Verdana" charset="0"/>
                <a:sym typeface="Verdana" charset="0"/>
              </a:rPr>
              <a:t>We already knew that proper HDR is not very important for us - our artists like to be in control of features and automatic tone mapping is not something that you can control too much. So we gave them extensive color correction filter to </a:t>
            </a:r>
            <a:r>
              <a:rPr lang="en-US" sz="1000" dirty="0" err="1" smtClean="0">
                <a:solidFill>
                  <a:srgbClr val="000000"/>
                </a:solidFill>
                <a:ea typeface="Verdana" charset="0"/>
                <a:cs typeface="Verdana" charset="0"/>
                <a:sym typeface="Verdana" charset="0"/>
              </a:rPr>
              <a:t>desaturate</a:t>
            </a:r>
            <a:r>
              <a:rPr lang="en-US" sz="1000" dirty="0" smtClean="0">
                <a:solidFill>
                  <a:srgbClr val="000000"/>
                </a:solidFill>
                <a:ea typeface="Verdana" charset="0"/>
                <a:cs typeface="Verdana" charset="0"/>
                <a:sym typeface="Verdana" charset="0"/>
              </a:rPr>
              <a:t> the game.</a:t>
            </a:r>
          </a:p>
          <a:p>
            <a:pPr marL="39688" eaLnBrk="1" hangingPunct="1">
              <a:spcBef>
                <a:spcPts val="450"/>
              </a:spcBef>
            </a:pPr>
            <a:endParaRPr lang="en-US" sz="1000" dirty="0" smtClean="0">
              <a:solidFill>
                <a:srgbClr val="000000"/>
              </a:solidFill>
              <a:ea typeface="Verdana" charset="0"/>
              <a:cs typeface="Verdana" charset="0"/>
              <a:sym typeface="Verdana" charset="0"/>
            </a:endParaRPr>
          </a:p>
          <a:p>
            <a:pPr marL="39688" eaLnBrk="1" hangingPunct="1">
              <a:spcBef>
                <a:spcPts val="450"/>
              </a:spcBef>
            </a:pPr>
            <a:r>
              <a:rPr lang="en-US" sz="1000" dirty="0" smtClean="0">
                <a:solidFill>
                  <a:srgbClr val="000000"/>
                </a:solidFill>
                <a:ea typeface="Verdana" charset="0"/>
                <a:cs typeface="Verdana" charset="0"/>
                <a:sym typeface="Verdana" charset="0"/>
              </a:rPr>
              <a:t>We were able to compress our G-Buffer data to 4xRGBA8 buffers + Z-buffer. This was just above 18mb and therefore we decided that we can actually go with Anti-aliasing which doubled the G-Buffer size to just bellow 37mb.</a:t>
            </a:r>
          </a:p>
          <a:p>
            <a:pPr marL="39688" eaLnBrk="1" hangingPunct="1">
              <a:spcBef>
                <a:spcPts val="450"/>
              </a:spcBef>
            </a:pPr>
            <a:endParaRPr lang="en-US" sz="1000" dirty="0" smtClean="0">
              <a:solidFill>
                <a:srgbClr val="000000"/>
              </a:solidFill>
              <a:ea typeface="Verdana" charset="0"/>
              <a:cs typeface="Verdana" charset="0"/>
              <a:sym typeface="Verdana" charset="0"/>
            </a:endParaRPr>
          </a:p>
          <a:p>
            <a:pPr marL="39688" eaLnBrk="1" hangingPunct="1">
              <a:spcBef>
                <a:spcPts val="450"/>
              </a:spcBef>
            </a:pPr>
            <a:r>
              <a:rPr lang="en-US" sz="1000" dirty="0" smtClean="0">
                <a:solidFill>
                  <a:srgbClr val="000000"/>
                </a:solidFill>
                <a:ea typeface="Verdana" charset="0"/>
                <a:cs typeface="Verdana" charset="0"/>
                <a:sym typeface="Verdana" charset="0"/>
              </a:rPr>
              <a:t>To not further increase the memory consumption, we reuse G-Buffer memory for any render-target that we need after the lighting pass - low resolution buffers, post processing buffers, HUD.</a:t>
            </a:r>
          </a:p>
          <a:p>
            <a:pPr marL="39688" eaLnBrk="1" hangingPunct="1">
              <a:spcBef>
                <a:spcPts val="450"/>
              </a:spcBef>
            </a:pPr>
            <a:endParaRPr lang="en-US" sz="1000" dirty="0" smtClean="0">
              <a:solidFill>
                <a:srgbClr val="000000"/>
              </a:solidFill>
              <a:ea typeface="Verdana" charset="0"/>
              <a:cs typeface="Verdana" charset="0"/>
              <a:sym typeface="Verdana"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1"/>
          <p:cNvSpPr>
            <a:spLocks noChangeArrowheads="1" noTextEdit="1"/>
          </p:cNvSpPr>
          <p:nvPr>
            <p:ph type="sldImg"/>
          </p:nvPr>
        </p:nvSpPr>
        <p:spPr>
          <a:solidFill>
            <a:srgbClr val="FFFFFF"/>
          </a:solidFill>
          <a:ln/>
        </p:spPr>
      </p:sp>
      <p:sp>
        <p:nvSpPr>
          <p:cNvPr id="69635" name="Rectangle 2"/>
          <p:cNvSpPr>
            <a:spLocks noChangeArrowheads="1"/>
          </p:cNvSpPr>
          <p:nvPr>
            <p:ph type="body" idx="1"/>
          </p:nvPr>
        </p:nvSpPr>
        <p:spPr>
          <a:noFill/>
        </p:spPr>
        <p:txBody>
          <a:bodyPr/>
          <a:lstStyle/>
          <a:p>
            <a:pPr marL="39688" eaLnBrk="1" hangingPunct="1">
              <a:spcBef>
                <a:spcPts val="450"/>
              </a:spcBef>
            </a:pPr>
            <a:r>
              <a:rPr lang="en-US" sz="1000" dirty="0" smtClean="0">
                <a:solidFill>
                  <a:srgbClr val="000000"/>
                </a:solidFill>
                <a:sym typeface="Verdana" charset="0"/>
              </a:rPr>
              <a:t>We don’t store position in the g-buffer now (used to have one in FP16 era) - we reconstruct it from the depth buffer. We wanted to use position buffer modifications for some displacement effects, but this never materialized so we just removed it.</a:t>
            </a:r>
          </a:p>
          <a:p>
            <a:pPr marL="39688" eaLnBrk="1" hangingPunct="1">
              <a:spcBef>
                <a:spcPts val="450"/>
              </a:spcBef>
            </a:pPr>
            <a:endParaRPr lang="en-US" sz="1000" dirty="0" smtClean="0">
              <a:solidFill>
                <a:srgbClr val="000000"/>
              </a:solidFill>
              <a:sym typeface="Verdana" charset="0"/>
            </a:endParaRPr>
          </a:p>
          <a:p>
            <a:pPr marL="39688" eaLnBrk="1" hangingPunct="1">
              <a:spcBef>
                <a:spcPts val="450"/>
              </a:spcBef>
            </a:pPr>
            <a:r>
              <a:rPr lang="en-US" sz="1000" dirty="0" smtClean="0">
                <a:solidFill>
                  <a:srgbClr val="000000"/>
                </a:solidFill>
                <a:sym typeface="Verdana" charset="0"/>
              </a:rPr>
              <a:t>Our G-Buffer contains view space normal (x and y components are stored in FP16 precision, z is computed on flight), since we keep the render targets in RGBA8 format, we needed to store 2xFP16 - cg has instructions to do it without quality loss.</a:t>
            </a:r>
          </a:p>
          <a:p>
            <a:pPr marL="39688" eaLnBrk="1" hangingPunct="1">
              <a:spcBef>
                <a:spcPts val="450"/>
              </a:spcBef>
            </a:pPr>
            <a:endParaRPr lang="en-US" sz="1000" dirty="0" smtClean="0">
              <a:solidFill>
                <a:srgbClr val="000000"/>
              </a:solidFill>
              <a:sym typeface="Verdana" charset="0"/>
            </a:endParaRPr>
          </a:p>
          <a:p>
            <a:pPr marL="39688" eaLnBrk="1" hangingPunct="1">
              <a:spcBef>
                <a:spcPts val="450"/>
              </a:spcBef>
            </a:pPr>
            <a:r>
              <a:rPr lang="en-US" sz="1000" dirty="0" smtClean="0">
                <a:solidFill>
                  <a:srgbClr val="000000"/>
                </a:solidFill>
                <a:sym typeface="Verdana" charset="0"/>
              </a:rPr>
              <a:t>We have 2 channels reserved for screen space motion vectors (for post processing).</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1"/>
          <p:cNvSpPr>
            <a:spLocks noChangeArrowheads="1" noTextEdit="1"/>
          </p:cNvSpPr>
          <p:nvPr>
            <p:ph type="sldImg"/>
          </p:nvPr>
        </p:nvSpPr>
        <p:spPr>
          <a:solidFill>
            <a:srgbClr val="FFFFFF"/>
          </a:solidFill>
          <a:ln/>
        </p:spPr>
      </p:sp>
      <p:sp>
        <p:nvSpPr>
          <p:cNvPr id="70659" name="Rectangle 2"/>
          <p:cNvSpPr>
            <a:spLocks noChangeArrowheads="1"/>
          </p:cNvSpPr>
          <p:nvPr>
            <p:ph type="body" idx="1"/>
          </p:nvPr>
        </p:nvSpPr>
        <p:spPr>
          <a:noFill/>
        </p:spPr>
        <p:txBody>
          <a:bodyPr>
            <a:normAutofit/>
          </a:bodyPr>
          <a:lstStyle/>
          <a:p>
            <a:pPr marL="39688" eaLnBrk="1" hangingPunct="1">
              <a:spcBef>
                <a:spcPts val="450"/>
              </a:spcBef>
            </a:pPr>
            <a:r>
              <a:rPr lang="en-US" sz="1000" dirty="0" smtClean="0">
                <a:solidFill>
                  <a:srgbClr val="000000"/>
                </a:solidFill>
                <a:ea typeface="Verdana" charset="0"/>
                <a:cs typeface="Verdana" charset="0"/>
                <a:sym typeface="Verdana" charset="0"/>
              </a:rPr>
              <a:t>Of course we store the typical material properties too.</a:t>
            </a:r>
          </a:p>
          <a:p>
            <a:pPr marL="39688" eaLnBrk="1" hangingPunct="1">
              <a:spcBef>
                <a:spcPts val="450"/>
              </a:spcBef>
            </a:pPr>
            <a:r>
              <a:rPr lang="en-US" sz="1000" dirty="0" smtClean="0">
                <a:solidFill>
                  <a:srgbClr val="000000"/>
                </a:solidFill>
                <a:ea typeface="Verdana" charset="0"/>
                <a:cs typeface="Verdana" charset="0"/>
                <a:sym typeface="Verdana" charset="0"/>
              </a:rPr>
              <a:t>Albedo is any combination of diffuse properties (color, textures) - pretty much anything our artists design in Maya (this is actually true for any of g-buffer parameters)</a:t>
            </a:r>
          </a:p>
          <a:p>
            <a:pPr marL="39688" eaLnBrk="1" hangingPunct="1">
              <a:spcBef>
                <a:spcPts val="450"/>
              </a:spcBef>
            </a:pPr>
            <a:endParaRPr lang="en-US" sz="1000" dirty="0" smtClean="0">
              <a:solidFill>
                <a:srgbClr val="000000"/>
              </a:solidFill>
              <a:ea typeface="Verdana" charset="0"/>
              <a:cs typeface="Verdana" charset="0"/>
              <a:sym typeface="Verdana" charset="0"/>
            </a:endParaRPr>
          </a:p>
          <a:p>
            <a:pPr marL="39688" eaLnBrk="1" hangingPunct="1">
              <a:spcBef>
                <a:spcPts val="450"/>
              </a:spcBef>
            </a:pPr>
            <a:r>
              <a:rPr lang="en-US" sz="1000" dirty="0" smtClean="0">
                <a:solidFill>
                  <a:srgbClr val="000000"/>
                </a:solidFill>
                <a:ea typeface="Verdana" charset="0"/>
                <a:cs typeface="Verdana" charset="0"/>
                <a:sym typeface="Verdana" charset="0"/>
              </a:rPr>
              <a:t>Material roughness - this is how we call the specular exponent. We store it in log range to keep higher precision for low exponents (high roughness).</a:t>
            </a:r>
          </a:p>
          <a:p>
            <a:pPr marL="39688" eaLnBrk="1" hangingPunct="1">
              <a:spcBef>
                <a:spcPts val="450"/>
              </a:spcBef>
            </a:pPr>
            <a:endParaRPr lang="en-US" sz="1000" dirty="0" smtClean="0">
              <a:solidFill>
                <a:srgbClr val="000000"/>
              </a:solidFill>
              <a:ea typeface="Verdana" charset="0"/>
              <a:cs typeface="Verdana" charset="0"/>
              <a:sym typeface="Verdana" charset="0"/>
            </a:endParaRPr>
          </a:p>
          <a:p>
            <a:pPr marL="39688" eaLnBrk="1" hangingPunct="1">
              <a:spcBef>
                <a:spcPts val="450"/>
              </a:spcBef>
            </a:pPr>
            <a:r>
              <a:rPr lang="en-US" sz="1000" dirty="0" smtClean="0">
                <a:solidFill>
                  <a:srgbClr val="000000"/>
                </a:solidFill>
                <a:ea typeface="Verdana" charset="0"/>
                <a:cs typeface="Verdana" charset="0"/>
                <a:sym typeface="Verdana" charset="0"/>
              </a:rPr>
              <a:t>Specular intensity - just single channel as we discovered that having specular material color is not something our artists were using.</a:t>
            </a:r>
          </a:p>
          <a:p>
            <a:pPr marL="39688" eaLnBrk="1" hangingPunct="1">
              <a:spcBef>
                <a:spcPts val="450"/>
              </a:spcBef>
            </a:pPr>
            <a:endParaRPr lang="en-US" sz="1000" dirty="0" smtClean="0">
              <a:solidFill>
                <a:srgbClr val="000000"/>
              </a:solidFill>
              <a:ea typeface="Verdana" charset="0"/>
              <a:cs typeface="Verdana" charset="0"/>
              <a:sym typeface="Verdana" charset="0"/>
            </a:endParaRPr>
          </a:p>
          <a:p>
            <a:pPr marL="39688" eaLnBrk="1" hangingPunct="1">
              <a:spcBef>
                <a:spcPts val="450"/>
              </a:spcBef>
            </a:pPr>
            <a:r>
              <a:rPr lang="en-US" sz="1000" dirty="0" smtClean="0">
                <a:solidFill>
                  <a:srgbClr val="000000"/>
                </a:solidFill>
                <a:ea typeface="Verdana" charset="0"/>
                <a:cs typeface="Verdana" charset="0"/>
                <a:sym typeface="Verdana" charset="0"/>
              </a:rPr>
              <a:t>Sunlight occlusion factor - pre-rendered sunlight shadows. We use it to optimize the performance of the real-time sunlight.</a:t>
            </a:r>
          </a:p>
          <a:p>
            <a:pPr marL="39688" eaLnBrk="1" hangingPunct="1">
              <a:spcBef>
                <a:spcPts val="450"/>
              </a:spcBef>
            </a:pPr>
            <a:r>
              <a:rPr lang="en-US" sz="1000" dirty="0" smtClean="0">
                <a:solidFill>
                  <a:srgbClr val="000000"/>
                </a:solidFill>
                <a:ea typeface="Verdana" charset="0"/>
                <a:cs typeface="Verdana" charset="0"/>
                <a:sym typeface="Verdana" charset="0"/>
              </a:rPr>
              <a:t>We mix it with real-time shadows in </a:t>
            </a:r>
            <a:r>
              <a:rPr lang="en-US" sz="1000" dirty="0" err="1" smtClean="0">
                <a:solidFill>
                  <a:srgbClr val="000000"/>
                </a:solidFill>
                <a:ea typeface="Verdana" charset="0"/>
                <a:cs typeface="Verdana" charset="0"/>
                <a:sym typeface="Verdana" charset="0"/>
              </a:rPr>
              <a:t>shader</a:t>
            </a:r>
            <a:r>
              <a:rPr lang="en-US" sz="1000" dirty="0" smtClean="0">
                <a:solidFill>
                  <a:srgbClr val="000000"/>
                </a:solidFill>
                <a:ea typeface="Verdana" charset="0"/>
                <a:cs typeface="Verdana" charset="0"/>
                <a:sym typeface="Verdana" charset="0"/>
              </a:rPr>
              <a:t> too to achieve nicer look.</a:t>
            </a:r>
          </a:p>
          <a:p>
            <a:pPr marL="39688" eaLnBrk="1" hangingPunct="1">
              <a:spcBef>
                <a:spcPts val="450"/>
              </a:spcBef>
            </a:pPr>
            <a:endParaRPr lang="en-US" sz="1000" dirty="0" smtClean="0">
              <a:solidFill>
                <a:srgbClr val="000000"/>
              </a:solidFill>
              <a:ea typeface="Verdana" charset="0"/>
              <a:cs typeface="Verdana" charset="0"/>
              <a:sym typeface="Verdana"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
          <p:cNvSpPr>
            <a:spLocks noChangeArrowheads="1" noTextEdit="1"/>
          </p:cNvSpPr>
          <p:nvPr>
            <p:ph type="sldImg"/>
          </p:nvPr>
        </p:nvSpPr>
        <p:spPr>
          <a:solidFill>
            <a:srgbClr val="FFFFFF"/>
          </a:solidFill>
          <a:ln/>
        </p:spPr>
      </p:sp>
      <p:sp>
        <p:nvSpPr>
          <p:cNvPr id="71683" name="Rectangle 2"/>
          <p:cNvSpPr>
            <a:spLocks noChangeArrowheads="1"/>
          </p:cNvSpPr>
          <p:nvPr>
            <p:ph type="body" idx="1"/>
          </p:nvPr>
        </p:nvSpPr>
        <p:spPr>
          <a:noFill/>
        </p:spPr>
        <p:txBody>
          <a:bodyPr>
            <a:normAutofit/>
          </a:bodyPr>
          <a:lstStyle/>
          <a:p>
            <a:pPr marL="268288" indent="-228600" eaLnBrk="1" hangingPunct="1">
              <a:spcBef>
                <a:spcPts val="450"/>
              </a:spcBef>
            </a:pPr>
            <a:r>
              <a:rPr lang="en-US" sz="1000" dirty="0" smtClean="0">
                <a:solidFill>
                  <a:srgbClr val="000000"/>
                </a:solidFill>
                <a:ea typeface="Verdana" charset="0"/>
                <a:cs typeface="Verdana" charset="0"/>
                <a:sym typeface="Verdana" charset="0"/>
              </a:rPr>
              <a:t>Accumulated light color is a buffer where we add all lights and build the final image. It’s pretty much our back buffer.</a:t>
            </a:r>
          </a:p>
          <a:p>
            <a:pPr marL="268288" indent="-228600" eaLnBrk="1" hangingPunct="1">
              <a:spcBef>
                <a:spcPts val="450"/>
              </a:spcBef>
            </a:pPr>
            <a:r>
              <a:rPr lang="en-US" sz="1000" dirty="0" smtClean="0">
                <a:solidFill>
                  <a:srgbClr val="000000"/>
                </a:solidFill>
                <a:ea typeface="Verdana" charset="0"/>
                <a:cs typeface="Verdana" charset="0"/>
                <a:sym typeface="Verdana" charset="0"/>
              </a:rPr>
              <a:t> </a:t>
            </a:r>
          </a:p>
          <a:p>
            <a:pPr marL="268288" indent="-228600" eaLnBrk="1" hangingPunct="1">
              <a:spcBef>
                <a:spcPts val="450"/>
              </a:spcBef>
            </a:pPr>
            <a:r>
              <a:rPr lang="en-US" sz="1000" dirty="0" smtClean="0">
                <a:solidFill>
                  <a:srgbClr val="000000"/>
                </a:solidFill>
                <a:ea typeface="Verdana" charset="0"/>
                <a:cs typeface="Verdana" charset="0"/>
                <a:sym typeface="Verdana" charset="0"/>
              </a:rPr>
              <a:t>Accumulated light color is initialized in the geometry pass with all indirect lighting contributions and all constant terms of material/lighting equation (for example emissive light, ambient light or constant scene reflection). Everything is multiplied with appropriate texture to produce final term (i.e. diffuse lighting with albedo)</a:t>
            </a:r>
          </a:p>
          <a:p>
            <a:pPr marL="268288" indent="-228600" eaLnBrk="1" hangingPunct="1">
              <a:spcBef>
                <a:spcPts val="450"/>
              </a:spcBef>
            </a:pPr>
            <a:endParaRPr lang="en-US" sz="1000" dirty="0" smtClean="0">
              <a:solidFill>
                <a:srgbClr val="000000"/>
              </a:solidFill>
              <a:ea typeface="Verdana" charset="0"/>
              <a:cs typeface="Verdana" charset="0"/>
              <a:sym typeface="Verdana" charset="0"/>
            </a:endParaRPr>
          </a:p>
          <a:p>
            <a:pPr marL="268288" indent="-228600" eaLnBrk="1" hangingPunct="1">
              <a:spcBef>
                <a:spcPts val="450"/>
              </a:spcBef>
            </a:pPr>
            <a:r>
              <a:rPr lang="en-US" sz="1000" dirty="0" smtClean="0">
                <a:solidFill>
                  <a:srgbClr val="000000"/>
                </a:solidFill>
                <a:ea typeface="Verdana" charset="0"/>
                <a:cs typeface="Verdana" charset="0"/>
                <a:sym typeface="Verdana" charset="0"/>
              </a:rPr>
              <a:t>Indirect lighting contribution for static geometry is stored in </a:t>
            </a:r>
            <a:r>
              <a:rPr lang="en-US" sz="1000" dirty="0" err="1" smtClean="0">
                <a:solidFill>
                  <a:srgbClr val="000000"/>
                </a:solidFill>
                <a:ea typeface="Verdana" charset="0"/>
                <a:cs typeface="Verdana" charset="0"/>
                <a:sym typeface="Verdana" charset="0"/>
              </a:rPr>
              <a:t>lightmaps</a:t>
            </a:r>
            <a:r>
              <a:rPr lang="en-US" sz="1000" dirty="0" smtClean="0">
                <a:solidFill>
                  <a:srgbClr val="000000"/>
                </a:solidFill>
                <a:ea typeface="Verdana" charset="0"/>
                <a:cs typeface="Verdana" charset="0"/>
                <a:sym typeface="Verdana" charset="0"/>
              </a:rPr>
              <a:t> (YUV space for better quality in S3TC5).</a:t>
            </a:r>
          </a:p>
          <a:p>
            <a:pPr marL="268288" indent="-228600" eaLnBrk="1" hangingPunct="1">
              <a:spcBef>
                <a:spcPts val="450"/>
              </a:spcBef>
            </a:pPr>
            <a:endParaRPr lang="en-US" sz="1000" dirty="0" smtClean="0">
              <a:solidFill>
                <a:srgbClr val="000000"/>
              </a:solidFill>
              <a:ea typeface="Verdana" charset="0"/>
              <a:cs typeface="Verdana" charset="0"/>
              <a:sym typeface="Verdana" charset="0"/>
            </a:endParaRPr>
          </a:p>
          <a:p>
            <a:pPr marL="268288" indent="-228600" eaLnBrk="1" hangingPunct="1">
              <a:spcBef>
                <a:spcPts val="450"/>
              </a:spcBef>
            </a:pPr>
            <a:r>
              <a:rPr lang="en-US" sz="1000" dirty="0" smtClean="0">
                <a:solidFill>
                  <a:srgbClr val="000000"/>
                </a:solidFill>
                <a:ea typeface="Verdana" charset="0"/>
                <a:cs typeface="Verdana" charset="0"/>
                <a:sym typeface="Verdana" charset="0"/>
              </a:rPr>
              <a:t>Dynamic objects use spherical harmonics (SH) – each level has large set of points where we pre-computed indirect lighting and stored it in SH basis. We pick most influential points (and SHs) for each objects and generate unique view dependent texture (IBL - image based lighting) of the lighting for that object and frame.</a:t>
            </a:r>
          </a:p>
          <a:p>
            <a:pPr marL="268288" indent="-228600" eaLnBrk="1" hangingPunct="1">
              <a:spcBef>
                <a:spcPts val="450"/>
              </a:spcBef>
            </a:pPr>
            <a:endParaRPr lang="en-US" sz="1000" dirty="0" smtClean="0">
              <a:solidFill>
                <a:srgbClr val="000000"/>
              </a:solidFill>
              <a:ea typeface="Verdana" charset="0"/>
              <a:cs typeface="Verdana" charset="0"/>
              <a:sym typeface="Verdana" charset="0"/>
            </a:endParaRPr>
          </a:p>
          <a:p>
            <a:pPr marL="268288" indent="-228600" eaLnBrk="1" hangingPunct="1">
              <a:spcBef>
                <a:spcPts val="450"/>
              </a:spcBef>
            </a:pPr>
            <a:r>
              <a:rPr lang="en-US" sz="1000" dirty="0" smtClean="0">
                <a:solidFill>
                  <a:srgbClr val="000000"/>
                </a:solidFill>
                <a:ea typeface="Verdana" charset="0"/>
                <a:cs typeface="Verdana" charset="0"/>
                <a:sym typeface="Verdana" charset="0"/>
              </a:rPr>
              <a:t>Reflection texture - cube map specified for each level zone. Cheap </a:t>
            </a:r>
            <a:r>
              <a:rPr lang="en-US" sz="1000" dirty="0" err="1" smtClean="0">
                <a:solidFill>
                  <a:srgbClr val="000000"/>
                </a:solidFill>
                <a:ea typeface="Verdana" charset="0"/>
                <a:cs typeface="Verdana" charset="0"/>
                <a:sym typeface="Verdana" charset="0"/>
              </a:rPr>
              <a:t>speculars</a:t>
            </a:r>
            <a:r>
              <a:rPr lang="en-US" sz="1000" dirty="0" smtClean="0">
                <a:solidFill>
                  <a:srgbClr val="000000"/>
                </a:solidFill>
                <a:ea typeface="Verdana" charset="0"/>
                <a:cs typeface="Verdana" charset="0"/>
                <a:sym typeface="Verdana" charset="0"/>
              </a:rPr>
              <a:t>.</a:t>
            </a:r>
          </a:p>
          <a:p>
            <a:pPr marL="268288" indent="-228600" eaLnBrk="1" hangingPunct="1">
              <a:spcBef>
                <a:spcPts val="450"/>
              </a:spcBef>
            </a:pPr>
            <a:endParaRPr lang="en-US" sz="1000" dirty="0" smtClean="0">
              <a:solidFill>
                <a:srgbClr val="000000"/>
              </a:solidFill>
              <a:ea typeface="Verdana" charset="0"/>
              <a:cs typeface="Verdana" charset="0"/>
              <a:sym typeface="Verdana" charset="0"/>
            </a:endParaRPr>
          </a:p>
          <a:p>
            <a:pPr marL="268288" indent="-228600" eaLnBrk="1" hangingPunct="1">
              <a:spcBef>
                <a:spcPts val="450"/>
              </a:spcBef>
            </a:pPr>
            <a:r>
              <a:rPr lang="en-US" sz="1000" dirty="0" smtClean="0">
                <a:solidFill>
                  <a:srgbClr val="000000"/>
                </a:solidFill>
                <a:ea typeface="Verdana" charset="0"/>
                <a:cs typeface="Verdana" charset="0"/>
                <a:sym typeface="Verdana" charset="0"/>
              </a:rPr>
              <a:t>Glow buffer is updated in sync with LAB and contains scaled luminance of LAB. This way we can have HDR input colors for the post processing filters such as Bloom, but we use it also in motion blur or depth of field.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1"/>
          <p:cNvSpPr>
            <a:spLocks noChangeArrowheads="1" noTextEdit="1"/>
          </p:cNvSpPr>
          <p:nvPr>
            <p:ph type="sldImg"/>
          </p:nvPr>
        </p:nvSpPr>
        <p:spPr>
          <a:solidFill>
            <a:srgbClr val="FFFFFF"/>
          </a:solidFill>
          <a:ln/>
        </p:spPr>
      </p:sp>
      <p:sp>
        <p:nvSpPr>
          <p:cNvPr id="72707" name="Rectangle 2"/>
          <p:cNvSpPr>
            <a:spLocks noChangeArrowheads="1"/>
          </p:cNvSpPr>
          <p:nvPr>
            <p:ph type="body" idx="1"/>
          </p:nvPr>
        </p:nvSpPr>
        <p:spPr>
          <a:noFill/>
        </p:spPr>
        <p:txBody>
          <a:bodyPr/>
          <a:lstStyle/>
          <a:p>
            <a:pPr marL="57150" eaLnBrk="1" hangingPunct="1">
              <a:spcBef>
                <a:spcPts val="638"/>
              </a:spcBef>
            </a:pPr>
            <a:r>
              <a:rPr lang="en-US" sz="1000" dirty="0" smtClean="0">
                <a:solidFill>
                  <a:srgbClr val="000000"/>
                </a:solidFill>
                <a:ea typeface="Verdana" charset="0"/>
                <a:cs typeface="Verdana" charset="0"/>
                <a:sym typeface="Verdana" charset="0"/>
              </a:rPr>
              <a:t>Image from the real-time version of the KZ2 ‘Bullet’ commercial. Contains only indirect lighting.</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1"/>
          <p:cNvSpPr>
            <a:spLocks noChangeArrowheads="1" noTextEdit="1"/>
          </p:cNvSpPr>
          <p:nvPr>
            <p:ph type="sldImg"/>
          </p:nvPr>
        </p:nvSpPr>
        <p:spPr>
          <a:solidFill>
            <a:srgbClr val="FFFFFF"/>
          </a:solidFill>
          <a:ln/>
        </p:spPr>
      </p:sp>
      <p:sp>
        <p:nvSpPr>
          <p:cNvPr id="73731" name="Rectangle 2"/>
          <p:cNvSpPr>
            <a:spLocks noChangeArrowheads="1"/>
          </p:cNvSpPr>
          <p:nvPr>
            <p:ph type="body" idx="1"/>
          </p:nvPr>
        </p:nvSpPr>
        <p:spPr>
          <a:noFill/>
        </p:spPr>
        <p:txBody>
          <a:bodyPr/>
          <a:lstStyle/>
          <a:p>
            <a:pPr marL="57150" eaLnBrk="1" hangingPunct="1">
              <a:spcBef>
                <a:spcPts val="638"/>
              </a:spcBef>
            </a:pPr>
            <a:r>
              <a:rPr lang="en-US" sz="1000" dirty="0" smtClean="0">
                <a:solidFill>
                  <a:srgbClr val="000000"/>
                </a:solidFill>
                <a:ea typeface="Verdana" charset="0"/>
                <a:cs typeface="Verdana" charset="0"/>
                <a:sym typeface="Verdana" charset="0"/>
              </a:rPr>
              <a:t>Note - left side of the screen is without the textures, right side of the screen is with textures. Spot the difference...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
          <p:cNvSpPr>
            <a:spLocks noChangeArrowheads="1" noTextEdit="1"/>
          </p:cNvSpPr>
          <p:nvPr>
            <p:ph type="sldImg"/>
          </p:nvPr>
        </p:nvSpPr>
        <p:spPr>
          <a:solidFill>
            <a:srgbClr val="FFFFFF"/>
          </a:solidFill>
          <a:ln/>
        </p:spPr>
      </p:sp>
      <p:sp>
        <p:nvSpPr>
          <p:cNvPr id="74755" name="Rectangle 2"/>
          <p:cNvSpPr>
            <a:spLocks noChangeArrowheads="1"/>
          </p:cNvSpPr>
          <p:nvPr>
            <p:ph type="body" idx="1"/>
          </p:nvPr>
        </p:nvSpPr>
        <p:spPr>
          <a:noFill/>
        </p:spPr>
        <p:txBody>
          <a:bodyPr>
            <a:normAutofit/>
          </a:bodyPr>
          <a:lstStyle/>
          <a:p>
            <a:pPr marL="39688" eaLnBrk="1" hangingPunct="1">
              <a:spcBef>
                <a:spcPts val="450"/>
              </a:spcBef>
            </a:pPr>
            <a:r>
              <a:rPr lang="en-US" sz="1000" dirty="0" smtClean="0">
                <a:solidFill>
                  <a:srgbClr val="000000"/>
                </a:solidFill>
                <a:ea typeface="Verdana" charset="0"/>
                <a:cs typeface="Verdana" charset="0"/>
                <a:sym typeface="Verdana" charset="0"/>
              </a:rPr>
              <a:t>In some cases as much as 300 lights on screen.</a:t>
            </a:r>
          </a:p>
          <a:p>
            <a:pPr marL="39688" eaLnBrk="1" hangingPunct="1">
              <a:spcBef>
                <a:spcPts val="450"/>
              </a:spcBef>
            </a:pPr>
            <a:endParaRPr lang="en-US" sz="1000" dirty="0" smtClean="0">
              <a:solidFill>
                <a:srgbClr val="000000"/>
              </a:solidFill>
              <a:ea typeface="Verdana" charset="0"/>
              <a:cs typeface="Verdana" charset="0"/>
              <a:sym typeface="Verdana" charset="0"/>
            </a:endParaRPr>
          </a:p>
          <a:p>
            <a:pPr marL="39688" eaLnBrk="1" hangingPunct="1">
              <a:spcBef>
                <a:spcPts val="450"/>
              </a:spcBef>
            </a:pPr>
            <a:r>
              <a:rPr lang="en-US" sz="1000" dirty="0" smtClean="0">
                <a:solidFill>
                  <a:srgbClr val="000000"/>
                </a:solidFill>
                <a:ea typeface="Verdana" charset="0"/>
                <a:cs typeface="Verdana" charset="0"/>
                <a:sym typeface="Verdana" charset="0"/>
              </a:rPr>
              <a:t>Optimizations on the next few slides.</a:t>
            </a:r>
          </a:p>
          <a:p>
            <a:pPr marL="39688" eaLnBrk="1" hangingPunct="1">
              <a:spcBef>
                <a:spcPts val="450"/>
              </a:spcBef>
            </a:pPr>
            <a:endParaRPr lang="en-US" sz="1000" dirty="0" smtClean="0">
              <a:solidFill>
                <a:srgbClr val="000000"/>
              </a:solidFill>
              <a:ea typeface="Verdana" charset="0"/>
              <a:cs typeface="Verdana" charset="0"/>
              <a:sym typeface="Verdana" charset="0"/>
            </a:endParaRPr>
          </a:p>
          <a:p>
            <a:pPr marL="39688" eaLnBrk="1" hangingPunct="1">
              <a:spcBef>
                <a:spcPts val="450"/>
              </a:spcBef>
            </a:pPr>
            <a:r>
              <a:rPr lang="en-US" sz="1000" dirty="0" smtClean="0">
                <a:solidFill>
                  <a:srgbClr val="000000"/>
                </a:solidFill>
                <a:ea typeface="Verdana" charset="0"/>
                <a:cs typeface="Verdana" charset="0"/>
                <a:sym typeface="Verdana" charset="0"/>
              </a:rPr>
              <a:t>We’re trying to be lazy here</a:t>
            </a:r>
          </a:p>
          <a:p>
            <a:pPr marL="39688" eaLnBrk="1" hangingPunct="1">
              <a:spcBef>
                <a:spcPts val="450"/>
              </a:spcBef>
            </a:pPr>
            <a:r>
              <a:rPr lang="en-US" sz="1000" dirty="0" smtClean="0">
                <a:solidFill>
                  <a:srgbClr val="000000"/>
                </a:solidFill>
                <a:ea typeface="Verdana" charset="0"/>
                <a:cs typeface="Verdana" charset="0"/>
                <a:sym typeface="Verdana" charset="0"/>
              </a:rPr>
              <a:t>Avoid hard work (running the expensive </a:t>
            </a:r>
            <a:r>
              <a:rPr lang="en-US" sz="1000" dirty="0" err="1" smtClean="0">
                <a:solidFill>
                  <a:srgbClr val="000000"/>
                </a:solidFill>
                <a:ea typeface="Verdana" charset="0"/>
                <a:cs typeface="Verdana" charset="0"/>
                <a:sym typeface="Verdana" charset="0"/>
              </a:rPr>
              <a:t>shaders</a:t>
            </a:r>
            <a:r>
              <a:rPr lang="en-US" sz="1000" dirty="0" smtClean="0">
                <a:solidFill>
                  <a:srgbClr val="000000"/>
                </a:solidFill>
                <a:ea typeface="Verdana" charset="0"/>
                <a:cs typeface="Verdana" charset="0"/>
                <a:sym typeface="Verdana" charset="0"/>
              </a:rPr>
              <a:t>) where possible. Ideally we try to avoid any shading at all.</a:t>
            </a:r>
          </a:p>
          <a:p>
            <a:pPr marL="39688" eaLnBrk="1" hangingPunct="1">
              <a:spcBef>
                <a:spcPts val="450"/>
              </a:spcBef>
            </a:pPr>
            <a:endParaRPr lang="en-US" sz="1000" dirty="0" smtClean="0">
              <a:solidFill>
                <a:srgbClr val="000000"/>
              </a:solidFill>
              <a:ea typeface="Verdana" charset="0"/>
              <a:cs typeface="Verdana" charset="0"/>
              <a:sym typeface="Verdana" charset="0"/>
            </a:endParaRPr>
          </a:p>
          <a:p>
            <a:pPr marL="39688" eaLnBrk="1" hangingPunct="1">
              <a:spcBef>
                <a:spcPts val="450"/>
              </a:spcBef>
            </a:pPr>
            <a:r>
              <a:rPr lang="en-US" sz="1000" dirty="0" smtClean="0">
                <a:solidFill>
                  <a:srgbClr val="000000"/>
                </a:solidFill>
                <a:ea typeface="Verdana" charset="0"/>
                <a:cs typeface="Verdana" charset="0"/>
                <a:sym typeface="Verdana" charset="0"/>
              </a:rPr>
              <a:t>Work less for MSAA. MSAA means more samples to be lit, but that does not mean we cannot be smart and we can actually get the cost closer to the non-MSAA case.</a:t>
            </a:r>
          </a:p>
          <a:p>
            <a:pPr marL="39688" eaLnBrk="1" hangingPunct="1">
              <a:spcBef>
                <a:spcPts val="450"/>
              </a:spcBef>
            </a:pPr>
            <a:endParaRPr lang="en-US" sz="1000" dirty="0" smtClean="0">
              <a:solidFill>
                <a:srgbClr val="000000"/>
              </a:solidFill>
              <a:ea typeface="Verdana" charset="0"/>
              <a:cs typeface="Verdana" charset="0"/>
              <a:sym typeface="Verdana" charset="0"/>
            </a:endParaRPr>
          </a:p>
          <a:p>
            <a:pPr marL="39688" eaLnBrk="1" hangingPunct="1">
              <a:spcBef>
                <a:spcPts val="450"/>
              </a:spcBef>
            </a:pPr>
            <a:r>
              <a:rPr lang="en-US" sz="1000" dirty="0" err="1" smtClean="0">
                <a:solidFill>
                  <a:srgbClr val="000000"/>
                </a:solidFill>
                <a:ea typeface="Verdana" charset="0"/>
                <a:cs typeface="Verdana" charset="0"/>
                <a:sym typeface="Verdana" charset="0"/>
              </a:rPr>
              <a:t>Precompute</a:t>
            </a:r>
            <a:r>
              <a:rPr lang="en-US" sz="1000" dirty="0" smtClean="0">
                <a:solidFill>
                  <a:srgbClr val="000000"/>
                </a:solidFill>
                <a:ea typeface="Verdana" charset="0"/>
                <a:cs typeface="Verdana" charset="0"/>
                <a:sym typeface="Verdana" charset="0"/>
              </a:rPr>
              <a:t> Sun shadow offline - the Sun shadow buffer mentioned earlier and how we use it to accelerate sunlight rendering.</a:t>
            </a:r>
          </a:p>
          <a:p>
            <a:pPr marL="39688" eaLnBrk="1" hangingPunct="1">
              <a:spcBef>
                <a:spcPts val="450"/>
              </a:spcBef>
            </a:pPr>
            <a:endParaRPr lang="en-US" sz="1000" dirty="0" smtClean="0">
              <a:solidFill>
                <a:srgbClr val="000000"/>
              </a:solidFill>
              <a:ea typeface="Verdana" charset="0"/>
              <a:cs typeface="Verdana" charset="0"/>
              <a:sym typeface="Verdana" charset="0"/>
            </a:endParaRPr>
          </a:p>
          <a:p>
            <a:pPr marL="39688" eaLnBrk="1" hangingPunct="1">
              <a:spcBef>
                <a:spcPts val="450"/>
              </a:spcBef>
            </a:pPr>
            <a:r>
              <a:rPr lang="en-US" sz="1000" dirty="0" smtClean="0">
                <a:solidFill>
                  <a:srgbClr val="000000"/>
                </a:solidFill>
                <a:ea typeface="Verdana" charset="0"/>
                <a:cs typeface="Verdana" charset="0"/>
                <a:sym typeface="Verdana" charset="0"/>
              </a:rPr>
              <a:t>Approximate - if everything else fails and it’s still slow, we can try to hack our way towards 30fps.</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ChangeArrowheads="1" noTextEdit="1"/>
          </p:cNvSpPr>
          <p:nvPr>
            <p:ph type="sldImg"/>
          </p:nvPr>
        </p:nvSpPr>
        <p:spPr>
          <a:solidFill>
            <a:srgbClr val="FFFFFF"/>
          </a:solidFill>
          <a:ln/>
        </p:spPr>
      </p:sp>
      <p:sp>
        <p:nvSpPr>
          <p:cNvPr id="75779" name="Rectangle 2"/>
          <p:cNvSpPr>
            <a:spLocks noChangeArrowheads="1"/>
          </p:cNvSpPr>
          <p:nvPr>
            <p:ph type="body" idx="1"/>
          </p:nvPr>
        </p:nvSpPr>
        <p:spPr>
          <a:noFill/>
        </p:spPr>
        <p:txBody>
          <a:bodyPr>
            <a:normAutofit fontScale="70000" lnSpcReduction="20000"/>
          </a:bodyPr>
          <a:lstStyle/>
          <a:p>
            <a:pPr marL="39688" eaLnBrk="1" hangingPunct="1">
              <a:spcBef>
                <a:spcPts val="450"/>
              </a:spcBef>
            </a:pPr>
            <a:r>
              <a:rPr lang="en-US" sz="1000" b="1" dirty="0" smtClean="0">
                <a:solidFill>
                  <a:srgbClr val="000000"/>
                </a:solidFill>
                <a:sym typeface="Verdana" charset="0"/>
              </a:rPr>
              <a:t>Don’t run </a:t>
            </a:r>
            <a:r>
              <a:rPr lang="en-US" sz="1000" b="1" dirty="0" err="1" smtClean="0">
                <a:solidFill>
                  <a:srgbClr val="000000"/>
                </a:solidFill>
                <a:sym typeface="Verdana" charset="0"/>
              </a:rPr>
              <a:t>shaders</a:t>
            </a:r>
            <a:r>
              <a:rPr lang="en-US" sz="1000" b="1" dirty="0" smtClean="0">
                <a:solidFill>
                  <a:srgbClr val="000000"/>
                </a:solidFill>
                <a:sym typeface="Verdana" charset="0"/>
              </a:rPr>
              <a:t>. </a:t>
            </a:r>
          </a:p>
          <a:p>
            <a:pPr marL="39688" eaLnBrk="1" hangingPunct="1">
              <a:spcBef>
                <a:spcPts val="450"/>
              </a:spcBef>
            </a:pPr>
            <a:r>
              <a:rPr lang="en-US" sz="1000" dirty="0" smtClean="0">
                <a:solidFill>
                  <a:srgbClr val="000000"/>
                </a:solidFill>
                <a:sym typeface="Verdana" charset="0"/>
              </a:rPr>
              <a:t>Since lighting pass is done in screen-space you have to be careful what to light and what not.</a:t>
            </a:r>
          </a:p>
          <a:p>
            <a:pPr marL="39688" eaLnBrk="1" hangingPunct="1">
              <a:spcBef>
                <a:spcPts val="450"/>
              </a:spcBef>
            </a:pPr>
            <a:r>
              <a:rPr lang="en-US" sz="1000" dirty="0" smtClean="0">
                <a:solidFill>
                  <a:srgbClr val="000000"/>
                </a:solidFill>
                <a:sym typeface="Verdana" charset="0"/>
              </a:rPr>
              <a:t>When the light is behind the pillar, it is still in the screen space, but not visible. So you want to skip shading here.</a:t>
            </a:r>
          </a:p>
          <a:p>
            <a:pPr marL="39688" eaLnBrk="1" hangingPunct="1">
              <a:spcBef>
                <a:spcPts val="450"/>
              </a:spcBef>
            </a:pPr>
            <a:r>
              <a:rPr lang="en-US" sz="1000" dirty="0" smtClean="0">
                <a:solidFill>
                  <a:srgbClr val="000000"/>
                </a:solidFill>
                <a:sym typeface="Verdana" charset="0"/>
              </a:rPr>
              <a:t>Similarly, when the light just affects the air in the hallway - it is on screen, visible, but it actually affects zero pixels because all are in the greater distance.</a:t>
            </a:r>
          </a:p>
          <a:p>
            <a:pPr marL="39688" eaLnBrk="1" hangingPunct="1">
              <a:spcBef>
                <a:spcPts val="450"/>
              </a:spcBef>
            </a:pPr>
            <a:endParaRPr lang="en-US" sz="1000" dirty="0" smtClean="0">
              <a:solidFill>
                <a:srgbClr val="000000"/>
              </a:solidFill>
              <a:sym typeface="Verdana" charset="0"/>
            </a:endParaRPr>
          </a:p>
          <a:p>
            <a:pPr marL="39688" eaLnBrk="1" hangingPunct="1">
              <a:spcBef>
                <a:spcPts val="450"/>
              </a:spcBef>
            </a:pPr>
            <a:r>
              <a:rPr lang="en-US" sz="1000" dirty="0" smtClean="0">
                <a:solidFill>
                  <a:srgbClr val="000000"/>
                </a:solidFill>
                <a:sym typeface="Verdana" charset="0"/>
              </a:rPr>
              <a:t>The easiest way to avoid the work is to use early cull units of RSX (and we got burned many times on this).</a:t>
            </a:r>
          </a:p>
          <a:p>
            <a:pPr marL="39688" eaLnBrk="1" hangingPunct="1">
              <a:spcBef>
                <a:spcPts val="450"/>
              </a:spcBef>
            </a:pPr>
            <a:r>
              <a:rPr lang="en-US" sz="1000" dirty="0" smtClean="0">
                <a:solidFill>
                  <a:srgbClr val="000000"/>
                </a:solidFill>
                <a:sym typeface="Verdana" charset="0"/>
              </a:rPr>
              <a:t>Therefore it’s best to use some actual 3D representation of the light in the lighting pass (such as sphere for the point light) and use existing scene depth buffer to help with visibility tests and utilize the cull units.</a:t>
            </a:r>
          </a:p>
          <a:p>
            <a:pPr marL="39688" eaLnBrk="1" hangingPunct="1">
              <a:spcBef>
                <a:spcPts val="450"/>
              </a:spcBef>
            </a:pPr>
            <a:endParaRPr lang="en-US" sz="1000" dirty="0" smtClean="0">
              <a:solidFill>
                <a:srgbClr val="000000"/>
              </a:solidFill>
              <a:sym typeface="Verdana" charset="0"/>
            </a:endParaRPr>
          </a:p>
          <a:p>
            <a:pPr marL="39688" eaLnBrk="1" hangingPunct="1">
              <a:spcBef>
                <a:spcPts val="450"/>
              </a:spcBef>
            </a:pPr>
            <a:r>
              <a:rPr lang="en-US" sz="1000" dirty="0" smtClean="0">
                <a:solidFill>
                  <a:srgbClr val="000000"/>
                </a:solidFill>
                <a:sym typeface="Verdana" charset="0"/>
              </a:rPr>
              <a:t>First render back-faces of the light representation with NULL </a:t>
            </a:r>
            <a:r>
              <a:rPr lang="en-US" sz="1000" dirty="0" err="1" smtClean="0">
                <a:solidFill>
                  <a:srgbClr val="000000"/>
                </a:solidFill>
                <a:sym typeface="Verdana" charset="0"/>
              </a:rPr>
              <a:t>shader</a:t>
            </a:r>
            <a:r>
              <a:rPr lang="en-US" sz="1000" dirty="0" smtClean="0">
                <a:solidFill>
                  <a:srgbClr val="000000"/>
                </a:solidFill>
                <a:sym typeface="Verdana" charset="0"/>
              </a:rPr>
              <a:t>, depth test set to ‘greater’. </a:t>
            </a:r>
          </a:p>
          <a:p>
            <a:pPr marL="39688" eaLnBrk="1" hangingPunct="1">
              <a:spcBef>
                <a:spcPts val="450"/>
              </a:spcBef>
            </a:pPr>
            <a:r>
              <a:rPr lang="en-US" sz="1000" dirty="0" smtClean="0">
                <a:solidFill>
                  <a:srgbClr val="000000"/>
                </a:solidFill>
                <a:sym typeface="Verdana" charset="0"/>
              </a:rPr>
              <a:t>This allows you to stencil mark pixels that could be affected by the light because they are either inside the volume or even closer to the viewer.</a:t>
            </a:r>
          </a:p>
          <a:p>
            <a:pPr marL="39688" eaLnBrk="1" hangingPunct="1">
              <a:spcBef>
                <a:spcPts val="450"/>
              </a:spcBef>
            </a:pPr>
            <a:endParaRPr lang="en-US" sz="1000" dirty="0" smtClean="0">
              <a:solidFill>
                <a:srgbClr val="000000"/>
              </a:solidFill>
              <a:sym typeface="Verdana" charset="0"/>
            </a:endParaRPr>
          </a:p>
          <a:p>
            <a:pPr marL="39688" eaLnBrk="1" hangingPunct="1">
              <a:spcBef>
                <a:spcPts val="450"/>
              </a:spcBef>
            </a:pPr>
            <a:r>
              <a:rPr lang="en-US" sz="1000" dirty="0" smtClean="0">
                <a:solidFill>
                  <a:srgbClr val="000000"/>
                </a:solidFill>
                <a:sym typeface="Verdana" charset="0"/>
              </a:rPr>
              <a:t>Then front-faces of the light representation with final </a:t>
            </a:r>
            <a:r>
              <a:rPr lang="en-US" sz="1000" dirty="0" err="1" smtClean="0">
                <a:solidFill>
                  <a:srgbClr val="000000"/>
                </a:solidFill>
                <a:sym typeface="Verdana" charset="0"/>
              </a:rPr>
              <a:t>shader</a:t>
            </a:r>
            <a:r>
              <a:rPr lang="en-US" sz="1000" dirty="0" smtClean="0">
                <a:solidFill>
                  <a:srgbClr val="000000"/>
                </a:solidFill>
                <a:sym typeface="Verdana" charset="0"/>
              </a:rPr>
              <a:t> with ‘less-equal’ depth tests + stencil test enabled to pass only pixels marked in prev. step. Resulting affected pixels are exactly the ones inside the light volume.</a:t>
            </a:r>
          </a:p>
          <a:p>
            <a:pPr marL="39688" eaLnBrk="1" hangingPunct="1">
              <a:spcBef>
                <a:spcPts val="450"/>
              </a:spcBef>
            </a:pPr>
            <a:endParaRPr lang="en-US" sz="1000" dirty="0" smtClean="0">
              <a:solidFill>
                <a:srgbClr val="000000"/>
              </a:solidFill>
              <a:sym typeface="Verdana" charset="0"/>
            </a:endParaRPr>
          </a:p>
          <a:p>
            <a:pPr marL="39688" eaLnBrk="1" hangingPunct="1">
              <a:spcBef>
                <a:spcPts val="450"/>
              </a:spcBef>
            </a:pPr>
            <a:r>
              <a:rPr lang="en-US" sz="1000" dirty="0" smtClean="0">
                <a:solidFill>
                  <a:srgbClr val="000000"/>
                </a:solidFill>
                <a:sym typeface="Verdana" charset="0"/>
              </a:rPr>
              <a:t>Depth bounds test - very cool feature. Test will actually reject pixels if </a:t>
            </a:r>
            <a:r>
              <a:rPr lang="en-US" sz="1000" b="1" dirty="0" smtClean="0">
                <a:solidFill>
                  <a:srgbClr val="000000"/>
                </a:solidFill>
                <a:sym typeface="Verdana" charset="0"/>
              </a:rPr>
              <a:t>existing</a:t>
            </a:r>
            <a:r>
              <a:rPr lang="en-US" sz="1000" dirty="0" smtClean="0">
                <a:solidFill>
                  <a:srgbClr val="000000"/>
                </a:solidFill>
                <a:sym typeface="Verdana" charset="0"/>
              </a:rPr>
              <a:t> depth buffer value is not within given min-max range. This means it can be done very early in the pipeline and works great with early depth cull. </a:t>
            </a:r>
          </a:p>
          <a:p>
            <a:pPr marL="39688" eaLnBrk="1" hangingPunct="1">
              <a:spcBef>
                <a:spcPts val="450"/>
              </a:spcBef>
            </a:pPr>
            <a:r>
              <a:rPr lang="en-US" sz="1000" dirty="0" smtClean="0">
                <a:solidFill>
                  <a:srgbClr val="000000"/>
                </a:solidFill>
                <a:sym typeface="Verdana" charset="0"/>
              </a:rPr>
              <a:t>Compute min and max z that the light can affect and setup the depth bounds test before rendering the light representation.</a:t>
            </a:r>
          </a:p>
          <a:p>
            <a:pPr marL="39688" eaLnBrk="1" hangingPunct="1">
              <a:spcBef>
                <a:spcPts val="450"/>
              </a:spcBef>
            </a:pPr>
            <a:endParaRPr lang="en-US" sz="1000" dirty="0" smtClean="0">
              <a:solidFill>
                <a:srgbClr val="000000"/>
              </a:solidFill>
              <a:sym typeface="Verdana" charset="0"/>
            </a:endParaRPr>
          </a:p>
          <a:p>
            <a:pPr marL="39688" eaLnBrk="1" hangingPunct="1">
              <a:spcBef>
                <a:spcPts val="450"/>
              </a:spcBef>
            </a:pPr>
            <a:r>
              <a:rPr lang="en-US" sz="1000" dirty="0" smtClean="0">
                <a:solidFill>
                  <a:srgbClr val="000000"/>
                </a:solidFill>
                <a:sym typeface="Verdana" charset="0"/>
              </a:rPr>
              <a:t>Conditional rendering - for shadow casting lights. Run pixel query during the stencil pass to determine if the light affects at least some pixels. Conditional rendering will instruct RSX to skip any render commands if query is zero - and is enabled for both shadow map rendering and final expensive </a:t>
            </a:r>
            <a:r>
              <a:rPr lang="en-US" sz="1000" dirty="0" err="1" smtClean="0">
                <a:solidFill>
                  <a:srgbClr val="000000"/>
                </a:solidFill>
                <a:sym typeface="Verdana" charset="0"/>
              </a:rPr>
              <a:t>shader</a:t>
            </a:r>
            <a:r>
              <a:rPr lang="en-US" sz="1000" dirty="0" smtClean="0">
                <a:solidFill>
                  <a:srgbClr val="000000"/>
                </a:solidFill>
                <a:sym typeface="Verdana" charset="0"/>
              </a:rPr>
              <a:t>.</a:t>
            </a:r>
          </a:p>
          <a:p>
            <a:pPr marL="39688" eaLnBrk="1" hangingPunct="1">
              <a:spcBef>
                <a:spcPts val="450"/>
              </a:spcBef>
            </a:pPr>
            <a:endParaRPr lang="en-US" sz="1000" dirty="0" smtClean="0">
              <a:solidFill>
                <a:srgbClr val="000000"/>
              </a:solidFill>
              <a:sym typeface="Verdana" charset="0"/>
            </a:endParaRPr>
          </a:p>
          <a:p>
            <a:pPr marL="39688" eaLnBrk="1" hangingPunct="1">
              <a:spcBef>
                <a:spcPts val="450"/>
              </a:spcBef>
            </a:pPr>
            <a:r>
              <a:rPr lang="en-US" sz="1000" dirty="0" smtClean="0">
                <a:solidFill>
                  <a:srgbClr val="000000"/>
                </a:solidFill>
                <a:sym typeface="Verdana" charset="0"/>
              </a:rPr>
              <a:t>Stencil/queries are not necessary for the small lights (less than 20% of the screen, no shadow casting) - depth bounds test is enough there.</a:t>
            </a:r>
          </a:p>
          <a:p>
            <a:pPr marL="39688" eaLnBrk="1" hangingPunct="1">
              <a:spcBef>
                <a:spcPts val="450"/>
              </a:spcBef>
            </a:pPr>
            <a:endParaRPr lang="en-US" sz="1000" dirty="0" smtClean="0">
              <a:solidFill>
                <a:srgbClr val="000000"/>
              </a:solidFill>
              <a:sym typeface="Verdana" charset="0"/>
            </a:endParaRPr>
          </a:p>
          <a:p>
            <a:pPr marL="39688" eaLnBrk="1" hangingPunct="1">
              <a:spcBef>
                <a:spcPts val="450"/>
              </a:spcBef>
            </a:pPr>
            <a:r>
              <a:rPr lang="en-US" sz="1000" b="1" dirty="0" smtClean="0">
                <a:solidFill>
                  <a:srgbClr val="000000"/>
                </a:solidFill>
                <a:sym typeface="Verdana" charset="0"/>
              </a:rPr>
              <a:t>Optimized light </a:t>
            </a:r>
            <a:r>
              <a:rPr lang="en-US" sz="1000" b="1" dirty="0" err="1" smtClean="0">
                <a:solidFill>
                  <a:srgbClr val="000000"/>
                </a:solidFill>
                <a:sym typeface="Verdana" charset="0"/>
              </a:rPr>
              <a:t>shaders</a:t>
            </a:r>
            <a:endParaRPr lang="en-US" sz="1000" dirty="0" smtClean="0">
              <a:solidFill>
                <a:srgbClr val="000000"/>
              </a:solidFill>
              <a:sym typeface="Verdana" charset="0"/>
            </a:endParaRPr>
          </a:p>
          <a:p>
            <a:pPr marL="39688" eaLnBrk="1" hangingPunct="1">
              <a:spcBef>
                <a:spcPts val="450"/>
              </a:spcBef>
            </a:pPr>
            <a:r>
              <a:rPr lang="en-US" sz="1000" dirty="0" smtClean="0">
                <a:solidFill>
                  <a:srgbClr val="000000"/>
                </a:solidFill>
                <a:sym typeface="Verdana" charset="0"/>
              </a:rPr>
              <a:t>Since light </a:t>
            </a:r>
            <a:r>
              <a:rPr lang="en-US" sz="1000" dirty="0" err="1" smtClean="0">
                <a:solidFill>
                  <a:srgbClr val="000000"/>
                </a:solidFill>
                <a:sym typeface="Verdana" charset="0"/>
              </a:rPr>
              <a:t>shaders</a:t>
            </a:r>
            <a:r>
              <a:rPr lang="en-US" sz="1000" dirty="0" smtClean="0">
                <a:solidFill>
                  <a:srgbClr val="000000"/>
                </a:solidFill>
                <a:sym typeface="Verdana" charset="0"/>
              </a:rPr>
              <a:t> are simple in the deferred shading, it’s easy to have several versions of them for each light - different shadow filtering quality, no-specular, no-projector texture. The amount of combinations is still quite small so it’s easy to run optimal </a:t>
            </a:r>
            <a:r>
              <a:rPr lang="en-US" sz="1000" dirty="0" err="1" smtClean="0">
                <a:solidFill>
                  <a:srgbClr val="000000"/>
                </a:solidFill>
                <a:sym typeface="Verdana" charset="0"/>
              </a:rPr>
              <a:t>shaders</a:t>
            </a:r>
            <a:r>
              <a:rPr lang="en-US" sz="1000" dirty="0" smtClean="0">
                <a:solidFill>
                  <a:srgbClr val="000000"/>
                </a:solidFill>
                <a:sym typeface="Verdana" charset="0"/>
              </a:rPr>
              <a:t> for each light type.</a:t>
            </a:r>
          </a:p>
          <a:p>
            <a:pPr marL="39688" eaLnBrk="1" hangingPunct="1">
              <a:spcBef>
                <a:spcPts val="450"/>
              </a:spcBef>
            </a:pPr>
            <a:endParaRPr lang="en-US" sz="1000" dirty="0" smtClean="0">
              <a:solidFill>
                <a:srgbClr val="000000"/>
              </a:solidFill>
              <a:sym typeface="Verdana" charset="0"/>
            </a:endParaRPr>
          </a:p>
          <a:p>
            <a:pPr marL="39688" eaLnBrk="1" hangingPunct="1">
              <a:spcBef>
                <a:spcPts val="450"/>
              </a:spcBef>
            </a:pPr>
            <a:r>
              <a:rPr lang="en-US" sz="1000" b="1" dirty="0" smtClean="0">
                <a:solidFill>
                  <a:srgbClr val="000000"/>
                </a:solidFill>
                <a:sym typeface="Verdana" charset="0"/>
              </a:rPr>
              <a:t>Fade out shadows...</a:t>
            </a:r>
            <a:endParaRPr lang="en-US" sz="1000" dirty="0" smtClean="0">
              <a:solidFill>
                <a:srgbClr val="000000"/>
              </a:solidFill>
              <a:sym typeface="Verdana" charset="0"/>
            </a:endParaRPr>
          </a:p>
          <a:p>
            <a:pPr marL="39688" eaLnBrk="1" hangingPunct="1">
              <a:spcBef>
                <a:spcPts val="450"/>
              </a:spcBef>
            </a:pPr>
            <a:r>
              <a:rPr lang="en-US" sz="1000" dirty="0" smtClean="0">
                <a:solidFill>
                  <a:srgbClr val="000000"/>
                </a:solidFill>
                <a:sym typeface="Verdana" charset="0"/>
              </a:rPr>
              <a:t>Since we don’t have any hard limit on number of shadow casting lights we try to fade-out the real-time shadows for distant (small) lights. After the shadow is faded-out, we can switch to the non-shadow casting </a:t>
            </a:r>
            <a:r>
              <a:rPr lang="en-US" sz="1000" dirty="0" err="1" smtClean="0">
                <a:solidFill>
                  <a:srgbClr val="000000"/>
                </a:solidFill>
                <a:sym typeface="Verdana" charset="0"/>
              </a:rPr>
              <a:t>shader</a:t>
            </a:r>
            <a:r>
              <a:rPr lang="en-US" sz="1000" dirty="0" smtClean="0">
                <a:solidFill>
                  <a:srgbClr val="000000"/>
                </a:solidFill>
                <a:sym typeface="Verdana" charset="0"/>
              </a:rPr>
              <a:t>.</a:t>
            </a:r>
          </a:p>
          <a:p>
            <a:pPr marL="39688" eaLnBrk="1" hangingPunct="1">
              <a:spcBef>
                <a:spcPts val="450"/>
              </a:spcBef>
            </a:pPr>
            <a:r>
              <a:rPr lang="en-US" sz="1000" dirty="0" smtClean="0">
                <a:solidFill>
                  <a:srgbClr val="000000"/>
                </a:solidFill>
                <a:sym typeface="Verdana" charset="0"/>
              </a:rPr>
              <a:t>We have default values set-up for this, but artists are free to use their own overrides.</a:t>
            </a:r>
          </a:p>
          <a:p>
            <a:pPr marL="39688" eaLnBrk="1" hangingPunct="1">
              <a:spcBef>
                <a:spcPts val="450"/>
              </a:spcBef>
            </a:pPr>
            <a:endParaRPr lang="en-US" sz="1000" dirty="0" smtClean="0">
              <a:solidFill>
                <a:srgbClr val="000000"/>
              </a:solidFill>
              <a:sym typeface="Verdana" charset="0"/>
            </a:endParaRPr>
          </a:p>
          <a:p>
            <a:pPr marL="39688" eaLnBrk="1" hangingPunct="1">
              <a:spcBef>
                <a:spcPts val="450"/>
              </a:spcBef>
            </a:pPr>
            <a:r>
              <a:rPr lang="en-US" sz="1000" b="1" dirty="0" smtClean="0">
                <a:solidFill>
                  <a:srgbClr val="000000"/>
                </a:solidFill>
                <a:sym typeface="Verdana" charset="0"/>
              </a:rPr>
              <a:t>Remove small objects...</a:t>
            </a:r>
            <a:endParaRPr lang="en-US" sz="1000" dirty="0" smtClean="0">
              <a:solidFill>
                <a:srgbClr val="000000"/>
              </a:solidFill>
              <a:sym typeface="Verdana" charset="0"/>
            </a:endParaRPr>
          </a:p>
          <a:p>
            <a:pPr marL="39688" eaLnBrk="1" hangingPunct="1">
              <a:spcBef>
                <a:spcPts val="450"/>
              </a:spcBef>
            </a:pPr>
            <a:r>
              <a:rPr lang="en-US" sz="1000" dirty="0" smtClean="0">
                <a:solidFill>
                  <a:srgbClr val="000000"/>
                </a:solidFill>
                <a:sym typeface="Verdana" charset="0"/>
              </a:rPr>
              <a:t>Further optimization to lower vertex processing costs is to remove small objects (small both in shadow map and on-screen) from the shadow map. These objects usually don’t contribute to the shadow too much.</a:t>
            </a:r>
          </a:p>
          <a:p>
            <a:pPr marL="39688" eaLnBrk="1" hangingPunct="1">
              <a:spcBef>
                <a:spcPts val="450"/>
              </a:spcBef>
            </a:pPr>
            <a:r>
              <a:rPr lang="en-US" sz="1000" dirty="0" smtClean="0">
                <a:solidFill>
                  <a:srgbClr val="000000"/>
                </a:solidFill>
                <a:sym typeface="Verdana" charset="0"/>
              </a:rPr>
              <a:t>Again, we have some defaults, but artists can specify the thresholds both per light and per object.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910007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1"/>
          <p:cNvSpPr>
            <a:spLocks noChangeArrowheads="1" noTextEdit="1"/>
          </p:cNvSpPr>
          <p:nvPr>
            <p:ph type="sldImg"/>
          </p:nvPr>
        </p:nvSpPr>
        <p:spPr>
          <a:solidFill>
            <a:srgbClr val="FFFFFF"/>
          </a:solidFill>
          <a:ln/>
        </p:spPr>
      </p:sp>
      <p:sp>
        <p:nvSpPr>
          <p:cNvPr id="76803" name="Rectangle 2"/>
          <p:cNvSpPr>
            <a:spLocks noChangeArrowheads="1"/>
          </p:cNvSpPr>
          <p:nvPr>
            <p:ph type="body" idx="1"/>
          </p:nvPr>
        </p:nvSpPr>
        <p:spPr>
          <a:noFill/>
        </p:spPr>
        <p:txBody>
          <a:bodyPr>
            <a:normAutofit/>
          </a:bodyPr>
          <a:lstStyle/>
          <a:p>
            <a:pPr marL="39688" eaLnBrk="1" hangingPunct="1">
              <a:spcBef>
                <a:spcPts val="450"/>
              </a:spcBef>
            </a:pPr>
            <a:r>
              <a:rPr lang="en-US" sz="1000" b="1" dirty="0" smtClean="0">
                <a:solidFill>
                  <a:srgbClr val="000000"/>
                </a:solidFill>
                <a:ea typeface="Verdana" charset="0"/>
                <a:cs typeface="Verdana" charset="0"/>
                <a:sym typeface="Verdana" charset="0"/>
              </a:rPr>
              <a:t>MSAA</a:t>
            </a:r>
          </a:p>
          <a:p>
            <a:pPr marL="39688" eaLnBrk="1" hangingPunct="1">
              <a:spcBef>
                <a:spcPts val="450"/>
              </a:spcBef>
            </a:pPr>
            <a:r>
              <a:rPr lang="en-US" sz="1000" dirty="0" smtClean="0">
                <a:solidFill>
                  <a:srgbClr val="000000"/>
                </a:solidFill>
                <a:ea typeface="Verdana" charset="0"/>
                <a:cs typeface="Verdana" charset="0"/>
                <a:sym typeface="Verdana" charset="0"/>
              </a:rPr>
              <a:t>Pixel consists of individual samples (and these samples are also stored in the g-buffer)</a:t>
            </a:r>
          </a:p>
          <a:p>
            <a:pPr marL="39688" eaLnBrk="1" hangingPunct="1">
              <a:spcBef>
                <a:spcPts val="450"/>
              </a:spcBef>
            </a:pPr>
            <a:r>
              <a:rPr lang="en-US" sz="1000" dirty="0" smtClean="0">
                <a:solidFill>
                  <a:srgbClr val="000000"/>
                </a:solidFill>
                <a:ea typeface="Verdana" charset="0"/>
                <a:cs typeface="Verdana" charset="0"/>
                <a:sym typeface="Verdana" charset="0"/>
              </a:rPr>
              <a:t>Each sample has to be lit.</a:t>
            </a:r>
          </a:p>
          <a:p>
            <a:pPr marL="39688" eaLnBrk="1" hangingPunct="1">
              <a:spcBef>
                <a:spcPts val="450"/>
              </a:spcBef>
            </a:pPr>
            <a:r>
              <a:rPr lang="en-US" sz="1000" dirty="0" smtClean="0">
                <a:solidFill>
                  <a:srgbClr val="000000"/>
                </a:solidFill>
                <a:ea typeface="Verdana" charset="0"/>
                <a:cs typeface="Verdana" charset="0"/>
                <a:sym typeface="Verdana" charset="0"/>
              </a:rPr>
              <a:t>Samples are the same for non-edge pixels and we try to use this.</a:t>
            </a:r>
          </a:p>
          <a:p>
            <a:pPr marL="39688" eaLnBrk="1" hangingPunct="1">
              <a:spcBef>
                <a:spcPts val="450"/>
              </a:spcBef>
            </a:pPr>
            <a:endParaRPr lang="en-US" sz="1000" dirty="0" smtClean="0">
              <a:solidFill>
                <a:srgbClr val="000000"/>
              </a:solidFill>
              <a:ea typeface="Verdana" charset="0"/>
              <a:cs typeface="Verdana" charset="0"/>
              <a:sym typeface="Verdana" charset="0"/>
            </a:endParaRPr>
          </a:p>
          <a:p>
            <a:pPr marL="39688" eaLnBrk="1" hangingPunct="1">
              <a:spcBef>
                <a:spcPts val="450"/>
              </a:spcBef>
            </a:pPr>
            <a:r>
              <a:rPr lang="en-US" sz="1000" b="1" dirty="0" smtClean="0">
                <a:solidFill>
                  <a:srgbClr val="000000"/>
                </a:solidFill>
                <a:ea typeface="Verdana" charset="0"/>
                <a:cs typeface="Verdana" charset="0"/>
                <a:sym typeface="Verdana" charset="0"/>
              </a:rPr>
              <a:t>Light two samples in one go</a:t>
            </a:r>
          </a:p>
          <a:p>
            <a:pPr marL="39688" eaLnBrk="1" hangingPunct="1">
              <a:spcBef>
                <a:spcPts val="450"/>
              </a:spcBef>
            </a:pPr>
            <a:r>
              <a:rPr lang="en-US" sz="1000" dirty="0" smtClean="0">
                <a:solidFill>
                  <a:srgbClr val="000000"/>
                </a:solidFill>
                <a:ea typeface="Verdana" charset="0"/>
                <a:cs typeface="Verdana" charset="0"/>
                <a:sym typeface="Verdana" charset="0"/>
              </a:rPr>
              <a:t>run </a:t>
            </a:r>
            <a:r>
              <a:rPr lang="en-US" sz="1000" dirty="0" err="1" smtClean="0">
                <a:solidFill>
                  <a:srgbClr val="000000"/>
                </a:solidFill>
                <a:ea typeface="Verdana" charset="0"/>
                <a:cs typeface="Verdana" charset="0"/>
                <a:sym typeface="Verdana" charset="0"/>
              </a:rPr>
              <a:t>shader</a:t>
            </a:r>
            <a:r>
              <a:rPr lang="en-US" sz="1000" dirty="0" smtClean="0">
                <a:solidFill>
                  <a:srgbClr val="000000"/>
                </a:solidFill>
                <a:ea typeface="Verdana" charset="0"/>
                <a:cs typeface="Verdana" charset="0"/>
                <a:sym typeface="Verdana" charset="0"/>
              </a:rPr>
              <a:t> once per pixel, </a:t>
            </a:r>
          </a:p>
          <a:p>
            <a:pPr marL="39688" eaLnBrk="1" hangingPunct="1">
              <a:spcBef>
                <a:spcPts val="450"/>
              </a:spcBef>
            </a:pPr>
            <a:r>
              <a:rPr lang="en-US" sz="1000" dirty="0" smtClean="0">
                <a:solidFill>
                  <a:srgbClr val="000000"/>
                </a:solidFill>
                <a:ea typeface="Verdana" charset="0"/>
                <a:cs typeface="Verdana" charset="0"/>
                <a:sym typeface="Verdana" charset="0"/>
              </a:rPr>
              <a:t>read g-buffer for both samples, </a:t>
            </a:r>
          </a:p>
          <a:p>
            <a:pPr marL="39688" eaLnBrk="1" hangingPunct="1">
              <a:spcBef>
                <a:spcPts val="450"/>
              </a:spcBef>
            </a:pPr>
            <a:r>
              <a:rPr lang="en-US" sz="1000" dirty="0" smtClean="0">
                <a:solidFill>
                  <a:srgbClr val="000000"/>
                </a:solidFill>
                <a:ea typeface="Verdana" charset="0"/>
                <a:cs typeface="Verdana" charset="0"/>
                <a:sym typeface="Verdana" charset="0"/>
              </a:rPr>
              <a:t>perform two lighting equations</a:t>
            </a:r>
          </a:p>
          <a:p>
            <a:pPr marL="39688" eaLnBrk="1" hangingPunct="1">
              <a:spcBef>
                <a:spcPts val="450"/>
              </a:spcBef>
            </a:pPr>
            <a:r>
              <a:rPr lang="en-US" sz="1000" dirty="0" smtClean="0">
                <a:solidFill>
                  <a:srgbClr val="000000"/>
                </a:solidFill>
                <a:ea typeface="Verdana" charset="0"/>
                <a:cs typeface="Verdana" charset="0"/>
                <a:sym typeface="Verdana" charset="0"/>
              </a:rPr>
              <a:t>output the average value.</a:t>
            </a:r>
          </a:p>
          <a:p>
            <a:pPr marL="39688" eaLnBrk="1" hangingPunct="1">
              <a:spcBef>
                <a:spcPts val="450"/>
              </a:spcBef>
            </a:pPr>
            <a:endParaRPr lang="en-US" sz="1000" dirty="0" smtClean="0">
              <a:solidFill>
                <a:srgbClr val="000000"/>
              </a:solidFill>
              <a:ea typeface="Verdana" charset="0"/>
              <a:cs typeface="Verdana" charset="0"/>
              <a:sym typeface="Verdana" charset="0"/>
            </a:endParaRPr>
          </a:p>
          <a:p>
            <a:pPr marL="39688" eaLnBrk="1" hangingPunct="1">
              <a:spcBef>
                <a:spcPts val="450"/>
              </a:spcBef>
            </a:pPr>
            <a:r>
              <a:rPr lang="en-US" sz="1000" dirty="0" smtClean="0">
                <a:solidFill>
                  <a:srgbClr val="000000"/>
                </a:solidFill>
                <a:ea typeface="Verdana" charset="0"/>
                <a:cs typeface="Verdana" charset="0"/>
                <a:sym typeface="Verdana" charset="0"/>
              </a:rPr>
              <a:t>Gain compared to regular </a:t>
            </a:r>
            <a:r>
              <a:rPr lang="en-US" sz="1000" dirty="0" err="1" smtClean="0">
                <a:solidFill>
                  <a:srgbClr val="000000"/>
                </a:solidFill>
                <a:ea typeface="Verdana" charset="0"/>
                <a:cs typeface="Verdana" charset="0"/>
                <a:sym typeface="Verdana" charset="0"/>
              </a:rPr>
              <a:t>supersampling</a:t>
            </a:r>
            <a:r>
              <a:rPr lang="en-US" sz="1000" dirty="0" smtClean="0">
                <a:solidFill>
                  <a:srgbClr val="000000"/>
                </a:solidFill>
                <a:ea typeface="Verdana" charset="0"/>
                <a:cs typeface="Verdana" charset="0"/>
                <a:sym typeface="Verdana" charset="0"/>
              </a:rPr>
              <a:t> (lighting samples individually)</a:t>
            </a:r>
          </a:p>
          <a:p>
            <a:pPr marL="39688" eaLnBrk="1" hangingPunct="1">
              <a:spcBef>
                <a:spcPts val="450"/>
              </a:spcBef>
            </a:pPr>
            <a:r>
              <a:rPr lang="en-US" sz="1000" dirty="0" smtClean="0">
                <a:solidFill>
                  <a:srgbClr val="000000"/>
                </a:solidFill>
                <a:ea typeface="Verdana" charset="0"/>
                <a:cs typeface="Verdana" charset="0"/>
                <a:sym typeface="Verdana" charset="0"/>
              </a:rPr>
              <a:t>Lighting of course has similar cost, but we can actually save on shadow map filtering.</a:t>
            </a:r>
          </a:p>
          <a:p>
            <a:pPr marL="39688" eaLnBrk="1" hangingPunct="1">
              <a:spcBef>
                <a:spcPts val="450"/>
              </a:spcBef>
            </a:pPr>
            <a:r>
              <a:rPr lang="en-US" sz="1000" dirty="0" smtClean="0">
                <a:solidFill>
                  <a:srgbClr val="000000"/>
                </a:solidFill>
                <a:ea typeface="Verdana" charset="0"/>
                <a:cs typeface="Verdana" charset="0"/>
                <a:sym typeface="Verdana" charset="0"/>
              </a:rPr>
              <a:t>Next.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noChangeArrowheads="1" noTextEdit="1"/>
          </p:cNvSpPr>
          <p:nvPr>
            <p:ph type="sldImg"/>
          </p:nvPr>
        </p:nvSpPr>
        <p:spPr>
          <a:solidFill>
            <a:srgbClr val="FFFFFF"/>
          </a:solidFill>
          <a:ln/>
        </p:spPr>
      </p:sp>
      <p:sp>
        <p:nvSpPr>
          <p:cNvPr id="77827" name="Rectangle 2"/>
          <p:cNvSpPr>
            <a:spLocks noChangeArrowheads="1"/>
          </p:cNvSpPr>
          <p:nvPr>
            <p:ph type="body" idx="1"/>
          </p:nvPr>
        </p:nvSpPr>
        <p:spPr>
          <a:noFill/>
        </p:spPr>
        <p:txBody>
          <a:bodyPr>
            <a:normAutofit/>
          </a:bodyPr>
          <a:lstStyle/>
          <a:p>
            <a:pPr marL="39688" eaLnBrk="1" hangingPunct="1">
              <a:spcBef>
                <a:spcPts val="450"/>
              </a:spcBef>
            </a:pPr>
            <a:r>
              <a:rPr lang="en-US" sz="1000" dirty="0" smtClean="0">
                <a:solidFill>
                  <a:srgbClr val="000000"/>
                </a:solidFill>
                <a:ea typeface="Verdana" charset="0"/>
                <a:cs typeface="Verdana" charset="0"/>
                <a:sym typeface="Verdana" charset="0"/>
              </a:rPr>
              <a:t>Motivation</a:t>
            </a:r>
          </a:p>
          <a:p>
            <a:pPr marL="39688" eaLnBrk="1" hangingPunct="1">
              <a:spcBef>
                <a:spcPts val="450"/>
              </a:spcBef>
            </a:pPr>
            <a:r>
              <a:rPr lang="en-US" sz="1000" dirty="0" smtClean="0">
                <a:solidFill>
                  <a:srgbClr val="000000"/>
                </a:solidFill>
                <a:ea typeface="Verdana" charset="0"/>
                <a:cs typeface="Verdana" charset="0"/>
                <a:sym typeface="Verdana" charset="0"/>
              </a:rPr>
              <a:t>We use percentage closer filtering for shadows.</a:t>
            </a:r>
          </a:p>
          <a:p>
            <a:pPr marL="39688" eaLnBrk="1" hangingPunct="1">
              <a:spcBef>
                <a:spcPts val="450"/>
              </a:spcBef>
            </a:pPr>
            <a:r>
              <a:rPr lang="en-US" sz="1000" dirty="0" smtClean="0">
                <a:solidFill>
                  <a:srgbClr val="000000"/>
                </a:solidFill>
                <a:ea typeface="Verdana" charset="0"/>
                <a:cs typeface="Verdana" charset="0"/>
                <a:sym typeface="Verdana" charset="0"/>
              </a:rPr>
              <a:t>Artists don’t specify filtering quality per sample (they don’t care about how the light will be rendered on screen - they just want kernel of certain size). Therefore we can just do it per pixel.</a:t>
            </a:r>
          </a:p>
          <a:p>
            <a:pPr marL="39688" eaLnBrk="1" hangingPunct="1">
              <a:spcBef>
                <a:spcPts val="450"/>
              </a:spcBef>
            </a:pPr>
            <a:endParaRPr lang="en-US" sz="1000" dirty="0" smtClean="0">
              <a:solidFill>
                <a:srgbClr val="000000"/>
              </a:solidFill>
              <a:ea typeface="Verdana" charset="0"/>
              <a:cs typeface="Verdana" charset="0"/>
              <a:sym typeface="Verdana" charset="0"/>
            </a:endParaRPr>
          </a:p>
          <a:p>
            <a:pPr marL="39688" eaLnBrk="1" hangingPunct="1">
              <a:spcBef>
                <a:spcPts val="450"/>
              </a:spcBef>
            </a:pPr>
            <a:r>
              <a:rPr lang="en-US" sz="1000" dirty="0" smtClean="0">
                <a:solidFill>
                  <a:srgbClr val="000000"/>
                </a:solidFill>
                <a:ea typeface="Verdana" charset="0"/>
                <a:cs typeface="Verdana" charset="0"/>
                <a:sym typeface="Verdana" charset="0"/>
              </a:rPr>
              <a:t>Example - light has 8 shadow filtering taps.</a:t>
            </a:r>
          </a:p>
          <a:p>
            <a:pPr marL="39688" eaLnBrk="1" hangingPunct="1">
              <a:spcBef>
                <a:spcPts val="450"/>
              </a:spcBef>
            </a:pPr>
            <a:r>
              <a:rPr lang="en-US" sz="1000" dirty="0" smtClean="0">
                <a:solidFill>
                  <a:srgbClr val="000000"/>
                </a:solidFill>
                <a:ea typeface="Verdana" charset="0"/>
                <a:cs typeface="Verdana" charset="0"/>
                <a:sym typeface="Verdana" charset="0"/>
              </a:rPr>
              <a:t>We split filter kernel to 2 disjoint sets (4 taps each)</a:t>
            </a:r>
          </a:p>
          <a:p>
            <a:pPr marL="39688" eaLnBrk="1" hangingPunct="1">
              <a:spcBef>
                <a:spcPts val="450"/>
              </a:spcBef>
            </a:pPr>
            <a:r>
              <a:rPr lang="en-US" sz="1000" dirty="0" smtClean="0">
                <a:solidFill>
                  <a:srgbClr val="000000"/>
                </a:solidFill>
                <a:ea typeface="Verdana" charset="0"/>
                <a:cs typeface="Verdana" charset="0"/>
                <a:sym typeface="Verdana" charset="0"/>
              </a:rPr>
              <a:t>Use one set for shadow filtering for one sample, the other set for the second sample.</a:t>
            </a:r>
          </a:p>
          <a:p>
            <a:pPr marL="39688" eaLnBrk="1" hangingPunct="1">
              <a:spcBef>
                <a:spcPts val="450"/>
              </a:spcBef>
            </a:pPr>
            <a:endParaRPr lang="en-US" sz="1000" dirty="0" smtClean="0">
              <a:solidFill>
                <a:srgbClr val="000000"/>
              </a:solidFill>
              <a:ea typeface="Verdana" charset="0"/>
              <a:cs typeface="Verdana" charset="0"/>
              <a:sym typeface="Verdana" charset="0"/>
            </a:endParaRPr>
          </a:p>
          <a:p>
            <a:pPr marL="39688" eaLnBrk="1" hangingPunct="1">
              <a:spcBef>
                <a:spcPts val="450"/>
              </a:spcBef>
            </a:pPr>
            <a:r>
              <a:rPr lang="en-US" sz="1000" dirty="0" smtClean="0">
                <a:solidFill>
                  <a:srgbClr val="000000"/>
                </a:solidFill>
                <a:ea typeface="Verdana" charset="0"/>
                <a:cs typeface="Verdana" charset="0"/>
                <a:sym typeface="Verdana" charset="0"/>
              </a:rPr>
              <a:t>For non-edge case we have equal g-buffer samples, but different shadow filter taps. </a:t>
            </a:r>
          </a:p>
          <a:p>
            <a:pPr marL="39688" eaLnBrk="1" hangingPunct="1">
              <a:spcBef>
                <a:spcPts val="450"/>
              </a:spcBef>
            </a:pPr>
            <a:r>
              <a:rPr lang="en-US" sz="1000" dirty="0" smtClean="0">
                <a:solidFill>
                  <a:srgbClr val="000000"/>
                </a:solidFill>
                <a:ea typeface="Verdana" charset="0"/>
                <a:cs typeface="Verdana" charset="0"/>
                <a:sym typeface="Verdana" charset="0"/>
              </a:rPr>
              <a:t>So we get the same result as performing full filtering (8 taps in example) for the non-</a:t>
            </a:r>
            <a:r>
              <a:rPr lang="en-US" sz="1000" dirty="0" err="1" smtClean="0">
                <a:solidFill>
                  <a:srgbClr val="000000"/>
                </a:solidFill>
                <a:ea typeface="Verdana" charset="0"/>
                <a:cs typeface="Verdana" charset="0"/>
                <a:sym typeface="Verdana" charset="0"/>
              </a:rPr>
              <a:t>msaa</a:t>
            </a:r>
            <a:r>
              <a:rPr lang="en-US" sz="1000" dirty="0" smtClean="0">
                <a:solidFill>
                  <a:srgbClr val="000000"/>
                </a:solidFill>
                <a:ea typeface="Verdana" charset="0"/>
                <a:cs typeface="Verdana" charset="0"/>
                <a:sym typeface="Verdana" charset="0"/>
              </a:rPr>
              <a:t> case and for the same speed.</a:t>
            </a:r>
          </a:p>
          <a:p>
            <a:pPr marL="39688" eaLnBrk="1" hangingPunct="1">
              <a:spcBef>
                <a:spcPts val="450"/>
              </a:spcBef>
            </a:pPr>
            <a:endParaRPr lang="en-US" sz="1000" dirty="0" smtClean="0">
              <a:solidFill>
                <a:srgbClr val="000000"/>
              </a:solidFill>
              <a:ea typeface="Verdana" charset="0"/>
              <a:cs typeface="Verdana" charset="0"/>
              <a:sym typeface="Verdana" charset="0"/>
            </a:endParaRPr>
          </a:p>
          <a:p>
            <a:pPr marL="39688" eaLnBrk="1" hangingPunct="1">
              <a:spcBef>
                <a:spcPts val="450"/>
              </a:spcBef>
            </a:pPr>
            <a:r>
              <a:rPr lang="en-US" sz="1000" dirty="0" smtClean="0">
                <a:solidFill>
                  <a:srgbClr val="000000"/>
                </a:solidFill>
                <a:ea typeface="Verdana" charset="0"/>
                <a:cs typeface="Verdana" charset="0"/>
                <a:sym typeface="Verdana" charset="0"/>
              </a:rPr>
              <a:t>Edge case - lower quality, but not noticeable.</a:t>
            </a:r>
          </a:p>
          <a:p>
            <a:pPr marL="39688" eaLnBrk="1" hangingPunct="1">
              <a:spcBef>
                <a:spcPts val="450"/>
              </a:spcBef>
            </a:pPr>
            <a:endParaRPr lang="en-US" sz="1000" dirty="0" smtClean="0">
              <a:solidFill>
                <a:srgbClr val="000000"/>
              </a:solidFill>
              <a:ea typeface="Verdana" charset="0"/>
              <a:cs typeface="Verdana" charset="0"/>
              <a:sym typeface="Verdana"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1"/>
          <p:cNvSpPr>
            <a:spLocks noChangeArrowheads="1" noTextEdit="1"/>
          </p:cNvSpPr>
          <p:nvPr>
            <p:ph type="sldImg"/>
          </p:nvPr>
        </p:nvSpPr>
        <p:spPr>
          <a:solidFill>
            <a:srgbClr val="FFFFFF"/>
          </a:solidFill>
          <a:ln/>
        </p:spPr>
      </p:sp>
      <p:sp>
        <p:nvSpPr>
          <p:cNvPr id="78851" name="Rectangle 2"/>
          <p:cNvSpPr>
            <a:spLocks noChangeArrowheads="1"/>
          </p:cNvSpPr>
          <p:nvPr>
            <p:ph type="body" idx="1"/>
          </p:nvPr>
        </p:nvSpPr>
        <p:spPr>
          <a:noFill/>
        </p:spPr>
        <p:txBody>
          <a:bodyPr>
            <a:normAutofit/>
          </a:bodyPr>
          <a:lstStyle/>
          <a:p>
            <a:pPr marL="39688" eaLnBrk="1" hangingPunct="1">
              <a:spcBef>
                <a:spcPts val="450"/>
              </a:spcBef>
            </a:pPr>
            <a:r>
              <a:rPr lang="en-US" sz="1000" dirty="0" err="1" smtClean="0">
                <a:solidFill>
                  <a:srgbClr val="000000"/>
                </a:solidFill>
                <a:ea typeface="Verdana" charset="0"/>
                <a:cs typeface="Verdana" charset="0"/>
                <a:sym typeface="Verdana" charset="0"/>
              </a:rPr>
              <a:t>Fullscreen</a:t>
            </a:r>
            <a:r>
              <a:rPr lang="en-US" sz="1000" dirty="0" smtClean="0">
                <a:solidFill>
                  <a:srgbClr val="000000"/>
                </a:solidFill>
                <a:ea typeface="Verdana" charset="0"/>
                <a:cs typeface="Verdana" charset="0"/>
                <a:sym typeface="Verdana" charset="0"/>
              </a:rPr>
              <a:t> + MSAA = Panic. It can affect every pixel/sample of the screen.</a:t>
            </a:r>
          </a:p>
          <a:p>
            <a:pPr marL="39688" eaLnBrk="1" hangingPunct="1">
              <a:spcBef>
                <a:spcPts val="450"/>
              </a:spcBef>
            </a:pPr>
            <a:endParaRPr lang="en-US" sz="1000" dirty="0" smtClean="0">
              <a:solidFill>
                <a:srgbClr val="000000"/>
              </a:solidFill>
              <a:ea typeface="Verdana" charset="0"/>
              <a:cs typeface="Verdana" charset="0"/>
              <a:sym typeface="Verdana" charset="0"/>
            </a:endParaRPr>
          </a:p>
          <a:p>
            <a:pPr marL="39688" eaLnBrk="1" hangingPunct="1">
              <a:spcBef>
                <a:spcPts val="450"/>
              </a:spcBef>
            </a:pPr>
            <a:r>
              <a:rPr lang="en-US" sz="1000" dirty="0" smtClean="0">
                <a:solidFill>
                  <a:srgbClr val="000000"/>
                </a:solidFill>
                <a:ea typeface="Verdana" charset="0"/>
                <a:cs typeface="Verdana" charset="0"/>
                <a:sym typeface="Verdana" charset="0"/>
              </a:rPr>
              <a:t>To get at least some optimization - divide screen into depth slices.</a:t>
            </a:r>
          </a:p>
          <a:p>
            <a:pPr marL="39688" eaLnBrk="1" hangingPunct="1">
              <a:spcBef>
                <a:spcPts val="450"/>
              </a:spcBef>
            </a:pPr>
            <a:endParaRPr lang="en-US" sz="1000" dirty="0" smtClean="0">
              <a:solidFill>
                <a:srgbClr val="000000"/>
              </a:solidFill>
              <a:ea typeface="Verdana" charset="0"/>
              <a:cs typeface="Verdana" charset="0"/>
              <a:sym typeface="Verdana" charset="0"/>
            </a:endParaRPr>
          </a:p>
          <a:p>
            <a:pPr marL="39688" eaLnBrk="1" hangingPunct="1">
              <a:spcBef>
                <a:spcPts val="450"/>
              </a:spcBef>
            </a:pPr>
            <a:r>
              <a:rPr lang="en-US" sz="1000" dirty="0" smtClean="0">
                <a:solidFill>
                  <a:srgbClr val="000000"/>
                </a:solidFill>
                <a:ea typeface="Verdana" charset="0"/>
                <a:cs typeface="Verdana" charset="0"/>
                <a:sym typeface="Verdana" charset="0"/>
              </a:rPr>
              <a:t>Each slice has different shadow properties - number of shadow filter taps, shadow map size.</a:t>
            </a:r>
          </a:p>
          <a:p>
            <a:pPr marL="39688" eaLnBrk="1" hangingPunct="1">
              <a:spcBef>
                <a:spcPts val="450"/>
              </a:spcBef>
            </a:pPr>
            <a:r>
              <a:rPr lang="en-US" sz="1000" dirty="0" smtClean="0">
                <a:solidFill>
                  <a:srgbClr val="000000"/>
                </a:solidFill>
                <a:ea typeface="Verdana" charset="0"/>
                <a:cs typeface="Verdana" charset="0"/>
                <a:sym typeface="Verdana" charset="0"/>
              </a:rPr>
              <a:t>Allows performance vs. quality scaling.</a:t>
            </a:r>
          </a:p>
          <a:p>
            <a:pPr marL="39688" eaLnBrk="1" hangingPunct="1">
              <a:spcBef>
                <a:spcPts val="450"/>
              </a:spcBef>
            </a:pPr>
            <a:endParaRPr lang="en-US" sz="1000" dirty="0" smtClean="0">
              <a:solidFill>
                <a:srgbClr val="000000"/>
              </a:solidFill>
              <a:ea typeface="Verdana" charset="0"/>
              <a:cs typeface="Verdana" charset="0"/>
              <a:sym typeface="Verdana" charset="0"/>
            </a:endParaRPr>
          </a:p>
          <a:p>
            <a:pPr marL="39688" eaLnBrk="1" hangingPunct="1">
              <a:spcBef>
                <a:spcPts val="450"/>
              </a:spcBef>
            </a:pPr>
            <a:r>
              <a:rPr lang="en-US" sz="1000" dirty="0" smtClean="0">
                <a:solidFill>
                  <a:srgbClr val="000000"/>
                </a:solidFill>
                <a:ea typeface="Verdana" charset="0"/>
                <a:cs typeface="Verdana" charset="0"/>
                <a:sym typeface="Verdana" charset="0"/>
              </a:rPr>
              <a:t>Sunlight is rendered as </a:t>
            </a:r>
            <a:r>
              <a:rPr lang="en-US" sz="1000" dirty="0" err="1" smtClean="0">
                <a:solidFill>
                  <a:srgbClr val="000000"/>
                </a:solidFill>
                <a:ea typeface="Verdana" charset="0"/>
                <a:cs typeface="Verdana" charset="0"/>
                <a:sym typeface="Verdana" charset="0"/>
              </a:rPr>
              <a:t>fullscreen</a:t>
            </a:r>
            <a:r>
              <a:rPr lang="en-US" sz="1000" dirty="0" smtClean="0">
                <a:solidFill>
                  <a:srgbClr val="000000"/>
                </a:solidFill>
                <a:ea typeface="Verdana" charset="0"/>
                <a:cs typeface="Verdana" charset="0"/>
                <a:sym typeface="Verdana" charset="0"/>
              </a:rPr>
              <a:t> quad and we use depth bounds test to limit it only to given depth slice.</a:t>
            </a:r>
          </a:p>
          <a:p>
            <a:pPr marL="39688" eaLnBrk="1" hangingPunct="1">
              <a:spcBef>
                <a:spcPts val="450"/>
              </a:spcBef>
            </a:pPr>
            <a:endParaRPr lang="en-US" sz="1000" dirty="0" smtClean="0">
              <a:solidFill>
                <a:srgbClr val="000000"/>
              </a:solidFill>
              <a:ea typeface="Verdana" charset="0"/>
              <a:cs typeface="Verdana" charset="0"/>
              <a:sym typeface="Verdana" charset="0"/>
            </a:endParaRPr>
          </a:p>
          <a:p>
            <a:pPr marL="39688" eaLnBrk="1" hangingPunct="1">
              <a:spcBef>
                <a:spcPts val="450"/>
              </a:spcBef>
            </a:pPr>
            <a:r>
              <a:rPr lang="en-US" sz="1000" dirty="0" smtClean="0">
                <a:solidFill>
                  <a:srgbClr val="000000"/>
                </a:solidFill>
                <a:ea typeface="Verdana" charset="0"/>
                <a:cs typeface="Verdana" charset="0"/>
                <a:sym typeface="Verdana" charset="0"/>
              </a:rPr>
              <a:t>We finally get to the Sun shadow buffer. We use it to stencil-mark pixels that are completely in shadow and therefore can be skipped by expensive real-time sun </a:t>
            </a:r>
            <a:r>
              <a:rPr lang="en-US" sz="1000" dirty="0" err="1" smtClean="0">
                <a:solidFill>
                  <a:srgbClr val="000000"/>
                </a:solidFill>
                <a:ea typeface="Verdana" charset="0"/>
                <a:cs typeface="Verdana" charset="0"/>
                <a:sym typeface="Verdana" charset="0"/>
              </a:rPr>
              <a:t>shader</a:t>
            </a:r>
            <a:r>
              <a:rPr lang="en-US" sz="1000" dirty="0" smtClean="0">
                <a:solidFill>
                  <a:srgbClr val="000000"/>
                </a:solidFill>
                <a:ea typeface="Verdana" charset="0"/>
                <a:cs typeface="Verdana" charset="0"/>
                <a:sym typeface="Verdana" charset="0"/>
              </a:rPr>
              <a:t>. This is huge saving for us - most of the time close to 50%.</a:t>
            </a:r>
          </a:p>
          <a:p>
            <a:pPr marL="39688" eaLnBrk="1" hangingPunct="1">
              <a:spcBef>
                <a:spcPts val="450"/>
              </a:spcBef>
            </a:pPr>
            <a:r>
              <a:rPr lang="en-US" sz="1000" dirty="0" smtClean="0">
                <a:solidFill>
                  <a:srgbClr val="000000"/>
                </a:solidFill>
                <a:ea typeface="Verdana" charset="0"/>
                <a:cs typeface="Verdana" charset="0"/>
                <a:sym typeface="Verdana" charset="0"/>
              </a:rPr>
              <a:t>We also use the ‘sun shadow’ buffer in the final </a:t>
            </a:r>
            <a:r>
              <a:rPr lang="en-US" sz="1000" dirty="0" err="1" smtClean="0">
                <a:solidFill>
                  <a:srgbClr val="000000"/>
                </a:solidFill>
                <a:ea typeface="Verdana" charset="0"/>
                <a:cs typeface="Verdana" charset="0"/>
                <a:sym typeface="Verdana" charset="0"/>
              </a:rPr>
              <a:t>shader</a:t>
            </a:r>
            <a:r>
              <a:rPr lang="en-US" sz="1000" dirty="0" smtClean="0">
                <a:solidFill>
                  <a:srgbClr val="000000"/>
                </a:solidFill>
                <a:ea typeface="Verdana" charset="0"/>
                <a:cs typeface="Verdana" charset="0"/>
                <a:sym typeface="Verdana" charset="0"/>
              </a:rPr>
              <a:t> and we mix it with the real-time shadows. This way we can drop real-time shadows for last depth slice and it also hides some artifacts that can happen on depth-slice boundary where we have different shadow settings.</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
          <p:cNvSpPr>
            <a:spLocks noChangeArrowheads="1" noTextEdit="1"/>
          </p:cNvSpPr>
          <p:nvPr>
            <p:ph type="sldImg"/>
          </p:nvPr>
        </p:nvSpPr>
        <p:spPr>
          <a:solidFill>
            <a:srgbClr val="FFFFFF"/>
          </a:solidFill>
          <a:ln/>
        </p:spPr>
      </p:sp>
      <p:sp>
        <p:nvSpPr>
          <p:cNvPr id="79875" name="Rectangle 2"/>
          <p:cNvSpPr>
            <a:spLocks noChangeArrowheads="1"/>
          </p:cNvSpPr>
          <p:nvPr>
            <p:ph type="body" idx="1"/>
          </p:nvPr>
        </p:nvSpPr>
        <p:spPr>
          <a:noFill/>
        </p:spPr>
        <p:txBody>
          <a:bodyPr/>
          <a:lstStyle/>
          <a:p>
            <a:pPr marL="39688" eaLnBrk="1" hangingPunct="1">
              <a:spcBef>
                <a:spcPts val="450"/>
              </a:spcBef>
            </a:pPr>
            <a:r>
              <a:rPr lang="en-US" sz="1000" dirty="0" smtClean="0">
                <a:solidFill>
                  <a:srgbClr val="000000"/>
                </a:solidFill>
                <a:ea typeface="Verdana" charset="0"/>
                <a:cs typeface="Verdana" charset="0"/>
                <a:sym typeface="Verdana" charset="0"/>
              </a:rPr>
              <a:t>Scene from Corinth river level.</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1"/>
          <p:cNvSpPr>
            <a:spLocks noChangeArrowheads="1" noTextEdit="1"/>
          </p:cNvSpPr>
          <p:nvPr>
            <p:ph type="sldImg"/>
          </p:nvPr>
        </p:nvSpPr>
        <p:spPr>
          <a:solidFill>
            <a:srgbClr val="FFFFFF"/>
          </a:solidFill>
          <a:ln/>
        </p:spPr>
      </p:sp>
      <p:sp>
        <p:nvSpPr>
          <p:cNvPr id="80899" name="Rectangle 2"/>
          <p:cNvSpPr>
            <a:spLocks noChangeArrowheads="1"/>
          </p:cNvSpPr>
          <p:nvPr>
            <p:ph type="body" idx="1"/>
          </p:nvPr>
        </p:nvSpPr>
        <p:spPr>
          <a:noFill/>
        </p:spPr>
        <p:txBody>
          <a:bodyPr/>
          <a:lstStyle/>
          <a:p>
            <a:pPr marL="39688" eaLnBrk="1" hangingPunct="1">
              <a:spcBef>
                <a:spcPts val="450"/>
              </a:spcBef>
            </a:pPr>
            <a:r>
              <a:rPr lang="en-US" sz="1000" dirty="0" smtClean="0">
                <a:solidFill>
                  <a:srgbClr val="000000"/>
                </a:solidFill>
                <a:ea typeface="Verdana" charset="0"/>
                <a:cs typeface="Verdana" charset="0"/>
                <a:sym typeface="Verdana" charset="0"/>
              </a:rPr>
              <a:t>Sun shadow channel - notice the low resolution.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1"/>
          <p:cNvSpPr>
            <a:spLocks noChangeArrowheads="1" noTextEdit="1"/>
          </p:cNvSpPr>
          <p:nvPr>
            <p:ph type="sldImg"/>
          </p:nvPr>
        </p:nvSpPr>
        <p:spPr>
          <a:solidFill>
            <a:srgbClr val="FFFFFF"/>
          </a:solidFill>
          <a:ln/>
        </p:spPr>
      </p:sp>
      <p:sp>
        <p:nvSpPr>
          <p:cNvPr id="81923" name="Rectangle 2"/>
          <p:cNvSpPr>
            <a:spLocks noChangeArrowheads="1"/>
          </p:cNvSpPr>
          <p:nvPr>
            <p:ph type="body" idx="1"/>
          </p:nvPr>
        </p:nvSpPr>
        <p:spPr>
          <a:noFill/>
        </p:spPr>
        <p:txBody>
          <a:bodyPr>
            <a:normAutofit/>
          </a:bodyPr>
          <a:lstStyle/>
          <a:p>
            <a:pPr marL="39688" eaLnBrk="1" hangingPunct="1">
              <a:spcBef>
                <a:spcPts val="450"/>
              </a:spcBef>
            </a:pPr>
            <a:r>
              <a:rPr lang="en-US" dirty="0" smtClean="0">
                <a:solidFill>
                  <a:srgbClr val="000000"/>
                </a:solidFill>
                <a:ea typeface="Verdana" charset="0"/>
                <a:cs typeface="Verdana" charset="0"/>
                <a:sym typeface="Verdana" charset="0"/>
              </a:rPr>
              <a:t>Skipped pixels</a:t>
            </a:r>
          </a:p>
          <a:p>
            <a:pPr marL="39688" eaLnBrk="1" hangingPunct="1">
              <a:spcBef>
                <a:spcPts val="450"/>
              </a:spcBef>
            </a:pPr>
            <a:r>
              <a:rPr lang="en-US" dirty="0" smtClean="0">
                <a:solidFill>
                  <a:srgbClr val="000000"/>
                </a:solidFill>
                <a:ea typeface="Verdana" charset="0"/>
                <a:cs typeface="Verdana" charset="0"/>
                <a:sym typeface="Verdana" charset="0"/>
              </a:rPr>
              <a:t>Notice characters - IBLs are not part of the sun shadow - we write white.</a:t>
            </a:r>
          </a:p>
          <a:p>
            <a:pPr marL="39688" eaLnBrk="1" hangingPunct="1">
              <a:spcBef>
                <a:spcPts val="450"/>
              </a:spcBef>
            </a:pPr>
            <a:r>
              <a:rPr lang="en-US" dirty="0" smtClean="0">
                <a:solidFill>
                  <a:srgbClr val="000000"/>
                </a:solidFill>
                <a:ea typeface="Verdana" charset="0"/>
                <a:cs typeface="Verdana" charset="0"/>
                <a:sym typeface="Verdana" charset="0"/>
              </a:rPr>
              <a:t>Exception - dark areas can have IBLs that have sun shadow in the alpha color.</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61997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6159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7329216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262940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
          <p:cNvSpPr>
            <a:spLocks noChangeArrowheads="1" noTextEdit="1"/>
          </p:cNvSpPr>
          <p:nvPr>
            <p:ph type="sldImg"/>
          </p:nvPr>
        </p:nvSpPr>
        <p:spPr>
          <a:solidFill>
            <a:srgbClr val="FFFFFF"/>
          </a:solidFill>
          <a:ln/>
        </p:spPr>
      </p:sp>
      <p:sp>
        <p:nvSpPr>
          <p:cNvPr id="63491" name="Rectangle 2"/>
          <p:cNvSpPr>
            <a:spLocks noChangeArrowheads="1"/>
          </p:cNvSpPr>
          <p:nvPr>
            <p:ph type="body" idx="1"/>
          </p:nvPr>
        </p:nvSpPr>
        <p:spPr>
          <a:noFill/>
        </p:spPr>
        <p:txBody>
          <a:bodyPr>
            <a:normAutofit/>
          </a:bodyPr>
          <a:lstStyle/>
          <a:p>
            <a:pPr marL="39688" eaLnBrk="1" hangingPunct="1">
              <a:spcBef>
                <a:spcPts val="450"/>
              </a:spcBef>
            </a:pPr>
            <a:r>
              <a:rPr lang="en-US" sz="1000" dirty="0" smtClean="0">
                <a:solidFill>
                  <a:srgbClr val="000000"/>
                </a:solidFill>
                <a:sym typeface="Verdana" charset="0"/>
              </a:rPr>
              <a:t>Killzone 2 has been in the development for just under 4 years.</a:t>
            </a:r>
          </a:p>
          <a:p>
            <a:pPr marL="39688" eaLnBrk="1" hangingPunct="1">
              <a:spcBef>
                <a:spcPts val="450"/>
              </a:spcBef>
            </a:pPr>
            <a:r>
              <a:rPr lang="en-US" sz="1000" dirty="0" smtClean="0">
                <a:solidFill>
                  <a:srgbClr val="000000"/>
                </a:solidFill>
                <a:sym typeface="Verdana" charset="0"/>
              </a:rPr>
              <a:t>During that time we tried a lot of rendering techniques. </a:t>
            </a:r>
          </a:p>
          <a:p>
            <a:pPr marL="39688" eaLnBrk="1" hangingPunct="1">
              <a:spcBef>
                <a:spcPts val="450"/>
              </a:spcBef>
            </a:pPr>
            <a:r>
              <a:rPr lang="en-US" sz="1000" dirty="0" smtClean="0">
                <a:solidFill>
                  <a:srgbClr val="000000"/>
                </a:solidFill>
                <a:sym typeface="Verdana" charset="0"/>
              </a:rPr>
              <a:t>Some are very Killzone 2 specific but some are general.</a:t>
            </a:r>
          </a:p>
          <a:p>
            <a:pPr marL="39688" eaLnBrk="1" hangingPunct="1">
              <a:spcBef>
                <a:spcPts val="450"/>
              </a:spcBef>
            </a:pPr>
            <a:endParaRPr lang="en-US" sz="1000" dirty="0" smtClean="0">
              <a:solidFill>
                <a:srgbClr val="000000"/>
              </a:solidFill>
              <a:sym typeface="Verdana" charset="0"/>
            </a:endParaRPr>
          </a:p>
          <a:p>
            <a:pPr marL="39688" eaLnBrk="1" hangingPunct="1">
              <a:spcBef>
                <a:spcPts val="450"/>
              </a:spcBef>
            </a:pPr>
            <a:r>
              <a:rPr lang="en-US" sz="1000" dirty="0" smtClean="0">
                <a:solidFill>
                  <a:srgbClr val="000000"/>
                </a:solidFill>
                <a:sym typeface="Verdana" charset="0"/>
              </a:rPr>
              <a:t>This talk is about those rendering optimizations and solutions in KZ2 that we feel could be helpful for your next game.</a:t>
            </a:r>
          </a:p>
          <a:p>
            <a:pPr marL="39688" eaLnBrk="1" hangingPunct="1">
              <a:spcBef>
                <a:spcPts val="450"/>
              </a:spcBef>
            </a:pPr>
            <a:endParaRPr lang="en-US" sz="1000" dirty="0" smtClean="0">
              <a:solidFill>
                <a:srgbClr val="000000"/>
              </a:solidFill>
              <a:sym typeface="Verdana" charset="0"/>
            </a:endParaRPr>
          </a:p>
          <a:p>
            <a:pPr marL="39688" eaLnBrk="1" hangingPunct="1">
              <a:spcBef>
                <a:spcPts val="450"/>
              </a:spcBef>
            </a:pPr>
            <a:r>
              <a:rPr lang="en-US" sz="1000" dirty="0" smtClean="0">
                <a:solidFill>
                  <a:srgbClr val="000000"/>
                </a:solidFill>
                <a:sym typeface="Verdana" charset="0"/>
              </a:rPr>
              <a:t>KZ2 goal - realistic and distinctive lighting.</a:t>
            </a:r>
          </a:p>
          <a:p>
            <a:pPr marL="39688" eaLnBrk="1" hangingPunct="1">
              <a:spcBef>
                <a:spcPts val="450"/>
              </a:spcBef>
            </a:pPr>
            <a:r>
              <a:rPr lang="en-US" sz="1000" dirty="0" smtClean="0">
                <a:solidFill>
                  <a:srgbClr val="000000"/>
                </a:solidFill>
                <a:sym typeface="Verdana" charset="0"/>
              </a:rPr>
              <a:t>We wanted technique that allows us to focus on lighting with many dynamic light sources - Deferred shading.</a:t>
            </a:r>
          </a:p>
          <a:p>
            <a:pPr marL="39688" eaLnBrk="1" hangingPunct="1">
              <a:spcBef>
                <a:spcPts val="450"/>
              </a:spcBef>
            </a:pPr>
            <a:r>
              <a:rPr lang="en-US" sz="1000" dirty="0" smtClean="0">
                <a:solidFill>
                  <a:srgbClr val="000000"/>
                </a:solidFill>
                <a:sym typeface="Verdana" charset="0"/>
              </a:rPr>
              <a:t>I’ll do a quick intro for those who are not familiar with this technique.</a:t>
            </a:r>
          </a:p>
          <a:p>
            <a:pPr marL="39688" eaLnBrk="1" hangingPunct="1">
              <a:spcBef>
                <a:spcPts val="450"/>
              </a:spcBef>
            </a:pPr>
            <a:endParaRPr lang="en-US" sz="1000" dirty="0" smtClean="0">
              <a:solidFill>
                <a:srgbClr val="000000"/>
              </a:solidFill>
              <a:sym typeface="Verdana" charset="0"/>
            </a:endParaRPr>
          </a:p>
          <a:p>
            <a:pPr marL="39688" eaLnBrk="1" hangingPunct="1">
              <a:spcBef>
                <a:spcPts val="450"/>
              </a:spcBef>
            </a:pPr>
            <a:r>
              <a:rPr lang="en-US" sz="1000" dirty="0" smtClean="0">
                <a:solidFill>
                  <a:srgbClr val="000000"/>
                </a:solidFill>
                <a:sym typeface="Verdana" charset="0"/>
              </a:rPr>
              <a:t>How to hit 30FPS?</a:t>
            </a:r>
          </a:p>
          <a:p>
            <a:pPr marL="39688" eaLnBrk="1" hangingPunct="1">
              <a:spcBef>
                <a:spcPts val="450"/>
              </a:spcBef>
            </a:pPr>
            <a:r>
              <a:rPr lang="en-US" sz="1000" dirty="0" smtClean="0">
                <a:solidFill>
                  <a:srgbClr val="000000"/>
                </a:solidFill>
                <a:sym typeface="Verdana" charset="0"/>
              </a:rPr>
              <a:t>We used to have very fat render targets and that </a:t>
            </a:r>
            <a:r>
              <a:rPr lang="en-US" sz="1000" dirty="0" err="1" smtClean="0">
                <a:solidFill>
                  <a:srgbClr val="000000"/>
                </a:solidFill>
                <a:sym typeface="Verdana" charset="0"/>
              </a:rPr>
              <a:t>costed</a:t>
            </a:r>
            <a:r>
              <a:rPr lang="en-US" sz="1000" dirty="0" smtClean="0">
                <a:solidFill>
                  <a:srgbClr val="000000"/>
                </a:solidFill>
                <a:sym typeface="Verdana" charset="0"/>
              </a:rPr>
              <a:t> us a lot of bandwidth.</a:t>
            </a:r>
          </a:p>
          <a:p>
            <a:pPr marL="39688" eaLnBrk="1" hangingPunct="1">
              <a:spcBef>
                <a:spcPts val="450"/>
              </a:spcBef>
            </a:pPr>
            <a:r>
              <a:rPr lang="en-US" sz="1000" dirty="0" smtClean="0">
                <a:solidFill>
                  <a:srgbClr val="000000"/>
                </a:solidFill>
                <a:sym typeface="Verdana" charset="0"/>
              </a:rPr>
              <a:t>A diet for render targets - how we reduced memory footprint and what had to go.</a:t>
            </a:r>
          </a:p>
          <a:p>
            <a:pPr marL="39688" eaLnBrk="1" hangingPunct="1">
              <a:spcBef>
                <a:spcPts val="450"/>
              </a:spcBef>
            </a:pPr>
            <a:endParaRPr lang="en-US" sz="1000" dirty="0" smtClean="0">
              <a:solidFill>
                <a:srgbClr val="000000"/>
              </a:solidFill>
              <a:sym typeface="Verdana" charset="0"/>
            </a:endParaRPr>
          </a:p>
          <a:p>
            <a:pPr marL="39688" eaLnBrk="1" hangingPunct="1">
              <a:spcBef>
                <a:spcPts val="450"/>
              </a:spcBef>
            </a:pPr>
            <a:r>
              <a:rPr lang="en-US" sz="1000" dirty="0" smtClean="0">
                <a:solidFill>
                  <a:srgbClr val="000000"/>
                </a:solidFill>
                <a:sym typeface="Verdana" charset="0"/>
              </a:rPr>
              <a:t>Dirty lighting tricks - lights are our heaviest spot. So we focused mostly on optimization of this part.</a:t>
            </a:r>
          </a:p>
          <a:p>
            <a:pPr marL="39688" eaLnBrk="1" hangingPunct="1">
              <a:spcBef>
                <a:spcPts val="450"/>
              </a:spcBef>
            </a:pPr>
            <a:endParaRPr lang="en-US" sz="1000" dirty="0" smtClean="0">
              <a:solidFill>
                <a:srgbClr val="000000"/>
              </a:solidFill>
              <a:sym typeface="Verdana" charset="0"/>
            </a:endParaRPr>
          </a:p>
          <a:p>
            <a:pPr marL="39688" eaLnBrk="1" hangingPunct="1">
              <a:spcBef>
                <a:spcPts val="450"/>
              </a:spcBef>
            </a:pPr>
            <a:r>
              <a:rPr lang="en-US" sz="1000" dirty="0" smtClean="0">
                <a:solidFill>
                  <a:srgbClr val="000000"/>
                </a:solidFill>
                <a:sym typeface="Verdana" charset="0"/>
              </a:rPr>
              <a:t>Rendering, memory and SPUs - We generate our push buffer on SPUs</a:t>
            </a:r>
          </a:p>
          <a:p>
            <a:pPr marL="39688" eaLnBrk="1" hangingPunct="1">
              <a:spcBef>
                <a:spcPts val="450"/>
              </a:spcBef>
            </a:pPr>
            <a:r>
              <a:rPr lang="en-US" sz="1000" dirty="0" smtClean="0">
                <a:solidFill>
                  <a:srgbClr val="000000"/>
                </a:solidFill>
                <a:sym typeface="Verdana" charset="0"/>
              </a:rPr>
              <a:t>We needed allocator for all the rendering memory. It allows out of order allocations and releases memory as RSX consumes the frame.</a:t>
            </a:r>
          </a:p>
          <a:p>
            <a:pPr marL="39688" eaLnBrk="1" hangingPunct="1">
              <a:spcBef>
                <a:spcPts val="450"/>
              </a:spcBef>
            </a:pPr>
            <a:endParaRPr lang="en-US" sz="1000" dirty="0" smtClean="0">
              <a:solidFill>
                <a:srgbClr val="000000"/>
              </a:solidFill>
              <a:sym typeface="Verdana"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Rot="1" noChangeArrowheads="1" noTextEdit="1"/>
          </p:cNvSpPr>
          <p:nvPr>
            <p:ph type="sldImg"/>
          </p:nvPr>
        </p:nvSpPr>
        <p:spPr>
          <a:ln/>
        </p:spPr>
      </p:sp>
      <p:sp>
        <p:nvSpPr>
          <p:cNvPr id="82947" name="Rectangle 3"/>
          <p:cNvSpPr>
            <a:spLocks noGrp="1" noChangeArrowheads="1"/>
          </p:cNvSpPr>
          <p:nvPr>
            <p:ph type="body" idx="1"/>
          </p:nvPr>
        </p:nvSpPr>
        <p:spPr>
          <a:noFill/>
        </p:spPr>
        <p:txBody>
          <a:bodyPr/>
          <a:lstStyle/>
          <a:p>
            <a:pPr eaLnBrk="1" hangingPunct="1"/>
            <a:r>
              <a:rPr lang="en-US" dirty="0" smtClean="0"/>
              <a:t>Real time shadows only. You can see shadowing errors (halo around the block caused by depth bias of shadow map) and also some rather un-pleasant sharp bump mapping caused by light being almost parallel to the block surface. All this was hidden by the ‘sun shadow’ from the g-buffer.</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1"/>
          <p:cNvSpPr>
            <a:spLocks noChangeArrowheads="1" noTextEdit="1"/>
          </p:cNvSpPr>
          <p:nvPr>
            <p:ph type="sldImg"/>
          </p:nvPr>
        </p:nvSpPr>
        <p:spPr>
          <a:solidFill>
            <a:srgbClr val="FFFFFF"/>
          </a:solidFill>
          <a:ln/>
        </p:spPr>
      </p:sp>
      <p:sp>
        <p:nvSpPr>
          <p:cNvPr id="83971" name="Rectangle 2"/>
          <p:cNvSpPr>
            <a:spLocks noChangeArrowheads="1"/>
          </p:cNvSpPr>
          <p:nvPr>
            <p:ph type="body" idx="1"/>
          </p:nvPr>
        </p:nvSpPr>
        <p:spPr>
          <a:noFill/>
        </p:spPr>
        <p:txBody>
          <a:bodyPr>
            <a:normAutofit/>
          </a:bodyPr>
          <a:lstStyle/>
          <a:p>
            <a:pPr marL="39688" eaLnBrk="1" hangingPunct="1">
              <a:spcBef>
                <a:spcPts val="450"/>
              </a:spcBef>
            </a:pPr>
            <a:r>
              <a:rPr lang="en-US" dirty="0" smtClean="0">
                <a:solidFill>
                  <a:srgbClr val="000000"/>
                </a:solidFill>
                <a:sym typeface="Verdana" charset="0"/>
              </a:rPr>
              <a:t>Mixed again with ‘Sun Shadow’.</a:t>
            </a:r>
          </a:p>
          <a:p>
            <a:pPr marL="39688" eaLnBrk="1" hangingPunct="1">
              <a:spcBef>
                <a:spcPts val="450"/>
              </a:spcBef>
            </a:pPr>
            <a:r>
              <a:rPr lang="en-US" dirty="0" smtClean="0">
                <a:solidFill>
                  <a:srgbClr val="000000"/>
                </a:solidFill>
                <a:sym typeface="Verdana" charset="0"/>
              </a:rPr>
              <a:t>Notice the free ambient occlusion effect (on the ground) we get with this.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1"/>
          <p:cNvSpPr>
            <a:spLocks noChangeArrowheads="1" noTextEdit="1"/>
          </p:cNvSpPr>
          <p:nvPr>
            <p:ph type="sldImg"/>
          </p:nvPr>
        </p:nvSpPr>
        <p:spPr>
          <a:solidFill>
            <a:srgbClr val="FFFFFF"/>
          </a:solidFill>
          <a:ln/>
        </p:spPr>
      </p:sp>
      <p:sp>
        <p:nvSpPr>
          <p:cNvPr id="84995" name="Rectangle 2"/>
          <p:cNvSpPr>
            <a:spLocks noChangeArrowheads="1"/>
          </p:cNvSpPr>
          <p:nvPr>
            <p:ph type="body" idx="1"/>
          </p:nvPr>
        </p:nvSpPr>
        <p:spPr>
          <a:noFill/>
        </p:spPr>
        <p:txBody>
          <a:bodyPr>
            <a:normAutofit/>
          </a:bodyPr>
          <a:lstStyle/>
          <a:p>
            <a:pPr marL="39688" eaLnBrk="1" hangingPunct="1">
              <a:spcBef>
                <a:spcPts val="450"/>
              </a:spcBef>
            </a:pPr>
            <a:r>
              <a:rPr lang="en-US" dirty="0" smtClean="0">
                <a:solidFill>
                  <a:srgbClr val="000000"/>
                </a:solidFill>
                <a:sym typeface="Verdana" charset="0"/>
              </a:rPr>
              <a:t>We load albedo, ‘sun shadow’ and position for each sample.</a:t>
            </a:r>
          </a:p>
          <a:p>
            <a:pPr marL="39688" eaLnBrk="1" hangingPunct="1">
              <a:spcBef>
                <a:spcPts val="450"/>
              </a:spcBef>
            </a:pPr>
            <a:r>
              <a:rPr lang="en-US" dirty="0" smtClean="0">
                <a:solidFill>
                  <a:srgbClr val="000000"/>
                </a:solidFill>
                <a:sym typeface="Verdana" charset="0"/>
              </a:rPr>
              <a:t>We do shadowing as usual (separate shadow filter for each sample, mix with ‘sun-shadow’ too).</a:t>
            </a:r>
          </a:p>
          <a:p>
            <a:pPr marL="39688" eaLnBrk="1" hangingPunct="1">
              <a:spcBef>
                <a:spcPts val="450"/>
              </a:spcBef>
            </a:pPr>
            <a:r>
              <a:rPr lang="en-US" dirty="0" smtClean="0">
                <a:solidFill>
                  <a:srgbClr val="000000"/>
                </a:solidFill>
                <a:sym typeface="Verdana" charset="0"/>
              </a:rPr>
              <a:t>Then we do only single lighting equation to get diffuse and specular lighting - for closest sample, and we use this result also for the farther sample.</a:t>
            </a:r>
          </a:p>
          <a:p>
            <a:pPr marL="39688" eaLnBrk="1" hangingPunct="1">
              <a:spcBef>
                <a:spcPts val="450"/>
              </a:spcBef>
            </a:pPr>
            <a:r>
              <a:rPr lang="en-US" dirty="0" smtClean="0">
                <a:solidFill>
                  <a:srgbClr val="000000"/>
                </a:solidFill>
                <a:sym typeface="Verdana" charset="0"/>
              </a:rPr>
              <a:t>We multiply this equation with per-sample albedo and shadow (just like if we had result for each sample).</a:t>
            </a:r>
          </a:p>
          <a:p>
            <a:pPr marL="39688" eaLnBrk="1" hangingPunct="1">
              <a:spcBef>
                <a:spcPts val="450"/>
              </a:spcBef>
            </a:pPr>
            <a:r>
              <a:rPr lang="en-US" dirty="0" smtClean="0">
                <a:solidFill>
                  <a:srgbClr val="000000"/>
                </a:solidFill>
                <a:sym typeface="Verdana" charset="0"/>
              </a:rPr>
              <a:t>Works for non-edge case (g-buffer samples are the same).</a:t>
            </a:r>
          </a:p>
          <a:p>
            <a:pPr marL="39688" eaLnBrk="1" hangingPunct="1">
              <a:spcBef>
                <a:spcPts val="450"/>
              </a:spcBef>
            </a:pPr>
            <a:endParaRPr lang="en-US" dirty="0" smtClean="0">
              <a:solidFill>
                <a:srgbClr val="000000"/>
              </a:solidFill>
              <a:sym typeface="Verdana" charset="0"/>
            </a:endParaRPr>
          </a:p>
          <a:p>
            <a:pPr marL="39688" eaLnBrk="1" hangingPunct="1">
              <a:spcBef>
                <a:spcPts val="450"/>
              </a:spcBef>
            </a:pPr>
            <a:r>
              <a:rPr lang="en-US" dirty="0" smtClean="0">
                <a:solidFill>
                  <a:srgbClr val="000000"/>
                </a:solidFill>
                <a:sym typeface="Verdana" charset="0"/>
              </a:rPr>
              <a:t>Works on for foreground-to-background edge because background has 0 in ‘sun shadow’ channel. Since we pick the nearest sample, we always use the foreground object to do lighting equation and 0 in the ‘sun shadow’ channel ensures that this result is not applied to the background.</a:t>
            </a:r>
          </a:p>
          <a:p>
            <a:pPr marL="39688" eaLnBrk="1" hangingPunct="1">
              <a:spcBef>
                <a:spcPts val="450"/>
              </a:spcBef>
            </a:pPr>
            <a:endParaRPr lang="en-US" dirty="0" smtClean="0">
              <a:solidFill>
                <a:srgbClr val="000000"/>
              </a:solidFill>
              <a:sym typeface="Verdana" charset="0"/>
            </a:endParaRPr>
          </a:p>
          <a:p>
            <a:pPr marL="39688" eaLnBrk="1" hangingPunct="1">
              <a:spcBef>
                <a:spcPts val="450"/>
              </a:spcBef>
            </a:pPr>
            <a:r>
              <a:rPr lang="en-US" dirty="0" smtClean="0">
                <a:solidFill>
                  <a:srgbClr val="000000"/>
                </a:solidFill>
                <a:sym typeface="Verdana" charset="0"/>
              </a:rPr>
              <a:t>Edges are still partially anti-aliased - from the geometry pass + usually different albedo and/or shadow helps to hide the sharp edge.</a:t>
            </a:r>
          </a:p>
          <a:p>
            <a:pPr marL="39688" eaLnBrk="1" hangingPunct="1">
              <a:spcBef>
                <a:spcPts val="450"/>
              </a:spcBef>
            </a:pPr>
            <a:endParaRPr lang="en-US" dirty="0" smtClean="0">
              <a:solidFill>
                <a:srgbClr val="000000"/>
              </a:solidFill>
              <a:sym typeface="Verdana" charset="0"/>
            </a:endParaRPr>
          </a:p>
          <a:p>
            <a:pPr marL="39688" eaLnBrk="1" hangingPunct="1">
              <a:spcBef>
                <a:spcPts val="450"/>
              </a:spcBef>
            </a:pPr>
            <a:r>
              <a:rPr lang="en-US" dirty="0" smtClean="0">
                <a:solidFill>
                  <a:srgbClr val="000000"/>
                </a:solidFill>
                <a:sym typeface="Verdana" charset="0"/>
              </a:rPr>
              <a:t>If that fails, we assume that the distant scene is heavily post-processed and hidden by the depth of field or particles or color correction.</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
          <p:cNvSpPr>
            <a:spLocks noChangeArrowheads="1" noTextEdit="1"/>
          </p:cNvSpPr>
          <p:nvPr>
            <p:ph type="sldImg"/>
          </p:nvPr>
        </p:nvSpPr>
        <p:spPr>
          <a:solidFill>
            <a:srgbClr val="FFFFFF"/>
          </a:solidFill>
          <a:ln/>
        </p:spPr>
      </p:sp>
      <p:sp>
        <p:nvSpPr>
          <p:cNvPr id="86019" name="Rectangle 2"/>
          <p:cNvSpPr>
            <a:spLocks noChangeArrowheads="1"/>
          </p:cNvSpPr>
          <p:nvPr>
            <p:ph type="body" idx="1"/>
          </p:nvPr>
        </p:nvSpPr>
        <p:spPr>
          <a:noFill/>
        </p:spPr>
        <p:txBody>
          <a:bodyPr>
            <a:normAutofit/>
          </a:bodyPr>
          <a:lstStyle/>
          <a:p>
            <a:pPr marL="39688" eaLnBrk="1" hangingPunct="1">
              <a:spcBef>
                <a:spcPts val="450"/>
              </a:spcBef>
            </a:pPr>
            <a:r>
              <a:rPr lang="en-US" dirty="0" smtClean="0">
                <a:solidFill>
                  <a:srgbClr val="000000"/>
                </a:solidFill>
                <a:ea typeface="Verdana" charset="0"/>
                <a:cs typeface="Verdana" charset="0"/>
                <a:sym typeface="Verdana" charset="0"/>
              </a:rPr>
              <a:t>Think - cascaded shadow maps.</a:t>
            </a:r>
          </a:p>
          <a:p>
            <a:pPr marL="39688" eaLnBrk="1" hangingPunct="1">
              <a:spcBef>
                <a:spcPts val="450"/>
              </a:spcBef>
            </a:pPr>
            <a:r>
              <a:rPr lang="en-US" dirty="0" smtClean="0">
                <a:solidFill>
                  <a:srgbClr val="000000"/>
                </a:solidFill>
                <a:ea typeface="Verdana" charset="0"/>
                <a:cs typeface="Verdana" charset="0"/>
                <a:sym typeface="Verdana" charset="0"/>
              </a:rPr>
              <a:t>Image - shadow maps aligned to the view (top view, light comes from the top)</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1"/>
          <p:cNvSpPr>
            <a:spLocks noChangeArrowheads="1" noTextEdit="1"/>
          </p:cNvSpPr>
          <p:nvPr>
            <p:ph type="sldImg"/>
          </p:nvPr>
        </p:nvSpPr>
        <p:spPr>
          <a:solidFill>
            <a:srgbClr val="FFFFFF"/>
          </a:solidFill>
          <a:ln/>
        </p:spPr>
      </p:sp>
      <p:sp>
        <p:nvSpPr>
          <p:cNvPr id="87043" name="Rectangle 2"/>
          <p:cNvSpPr>
            <a:spLocks noChangeArrowheads="1"/>
          </p:cNvSpPr>
          <p:nvPr>
            <p:ph type="body" idx="1"/>
          </p:nvPr>
        </p:nvSpPr>
        <p:spPr>
          <a:noFill/>
        </p:spPr>
        <p:txBody>
          <a:bodyPr>
            <a:normAutofit/>
          </a:bodyPr>
          <a:lstStyle/>
          <a:p>
            <a:pPr marL="39688" eaLnBrk="1" hangingPunct="1">
              <a:spcBef>
                <a:spcPts val="450"/>
              </a:spcBef>
            </a:pPr>
            <a:r>
              <a:rPr lang="en-US" dirty="0" smtClean="0">
                <a:solidFill>
                  <a:srgbClr val="000000"/>
                </a:solidFill>
                <a:ea typeface="Verdana" charset="0"/>
                <a:cs typeface="Verdana" charset="0"/>
                <a:sym typeface="Verdana" charset="0"/>
              </a:rPr>
              <a:t>Shadow map changes per frame</a:t>
            </a:r>
          </a:p>
          <a:p>
            <a:pPr marL="39688" eaLnBrk="1" hangingPunct="1">
              <a:spcBef>
                <a:spcPts val="450"/>
              </a:spcBef>
            </a:pPr>
            <a:r>
              <a:rPr lang="en-US" dirty="0" smtClean="0">
                <a:solidFill>
                  <a:srgbClr val="000000"/>
                </a:solidFill>
                <a:ea typeface="Verdana" charset="0"/>
                <a:cs typeface="Verdana" charset="0"/>
                <a:sym typeface="Verdana" charset="0"/>
              </a:rPr>
              <a:t>As viewer moves or rotates.</a:t>
            </a:r>
          </a:p>
          <a:p>
            <a:pPr marL="39688" eaLnBrk="1" hangingPunct="1">
              <a:spcBef>
                <a:spcPts val="450"/>
              </a:spcBef>
            </a:pPr>
            <a:r>
              <a:rPr lang="en-US" dirty="0" smtClean="0">
                <a:solidFill>
                  <a:srgbClr val="000000"/>
                </a:solidFill>
                <a:ea typeface="Verdana" charset="0"/>
                <a:cs typeface="Verdana" charset="0"/>
                <a:sym typeface="Verdana" charset="0"/>
              </a:rPr>
              <a:t>Smooth movement - sub-pixel changes in shadow map</a:t>
            </a:r>
          </a:p>
          <a:p>
            <a:pPr marL="39688" eaLnBrk="1" hangingPunct="1">
              <a:spcBef>
                <a:spcPts val="450"/>
              </a:spcBef>
            </a:pPr>
            <a:r>
              <a:rPr lang="en-US" dirty="0" smtClean="0">
                <a:solidFill>
                  <a:srgbClr val="000000"/>
                </a:solidFill>
                <a:ea typeface="Verdana" charset="0"/>
                <a:cs typeface="Verdana" charset="0"/>
                <a:sym typeface="Verdana" charset="0"/>
              </a:rPr>
              <a:t>Manifests as shimmering during rendering</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ChangeArrowheads="1" noTextEdit="1"/>
          </p:cNvSpPr>
          <p:nvPr>
            <p:ph type="sldImg"/>
          </p:nvPr>
        </p:nvSpPr>
        <p:spPr>
          <a:solidFill>
            <a:srgbClr val="FFFFFF"/>
          </a:solidFill>
          <a:ln/>
        </p:spPr>
      </p:sp>
      <p:sp>
        <p:nvSpPr>
          <p:cNvPr id="88067" name="Rectangle 2"/>
          <p:cNvSpPr>
            <a:spLocks noChangeArrowheads="1"/>
          </p:cNvSpPr>
          <p:nvPr>
            <p:ph type="body" idx="1"/>
          </p:nvPr>
        </p:nvSpPr>
        <p:spPr>
          <a:noFill/>
        </p:spPr>
        <p:txBody>
          <a:bodyPr>
            <a:normAutofit/>
          </a:bodyPr>
          <a:lstStyle/>
          <a:p>
            <a:pPr marL="39688" eaLnBrk="1" hangingPunct="1">
              <a:spcBef>
                <a:spcPts val="450"/>
              </a:spcBef>
            </a:pPr>
            <a:r>
              <a:rPr lang="en-US" dirty="0" smtClean="0">
                <a:solidFill>
                  <a:srgbClr val="000000"/>
                </a:solidFill>
                <a:ea typeface="Verdana" charset="0"/>
                <a:cs typeface="Verdana" charset="0"/>
                <a:sym typeface="Verdana" charset="0"/>
              </a:rPr>
              <a:t>Shadow shimmering example.</a:t>
            </a:r>
          </a:p>
          <a:p>
            <a:pPr marL="39688" eaLnBrk="1" hangingPunct="1">
              <a:spcBef>
                <a:spcPts val="450"/>
              </a:spcBef>
            </a:pPr>
            <a:r>
              <a:rPr lang="en-US" dirty="0" smtClean="0">
                <a:solidFill>
                  <a:srgbClr val="000000"/>
                </a:solidFill>
                <a:ea typeface="Verdana" charset="0"/>
                <a:cs typeface="Verdana" charset="0"/>
                <a:sym typeface="Verdana" charset="0"/>
              </a:rPr>
              <a:t>Note that this is modified code to show the problem - there is no additional shadow filtering performed.</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1"/>
          <p:cNvSpPr>
            <a:spLocks noChangeArrowheads="1" noTextEdit="1"/>
          </p:cNvSpPr>
          <p:nvPr>
            <p:ph type="sldImg"/>
          </p:nvPr>
        </p:nvSpPr>
        <p:spPr>
          <a:solidFill>
            <a:srgbClr val="FFFFFF"/>
          </a:solidFill>
          <a:ln/>
        </p:spPr>
      </p:sp>
      <p:sp>
        <p:nvSpPr>
          <p:cNvPr id="89091" name="Rectangle 2"/>
          <p:cNvSpPr>
            <a:spLocks noChangeArrowheads="1"/>
          </p:cNvSpPr>
          <p:nvPr>
            <p:ph type="body" idx="1"/>
          </p:nvPr>
        </p:nvSpPr>
        <p:spPr>
          <a:noFill/>
        </p:spPr>
        <p:txBody>
          <a:bodyPr>
            <a:normAutofit/>
          </a:bodyPr>
          <a:lstStyle/>
          <a:p>
            <a:pPr marL="39688" eaLnBrk="1" hangingPunct="1">
              <a:spcBef>
                <a:spcPts val="450"/>
              </a:spcBef>
            </a:pPr>
            <a:r>
              <a:rPr lang="en-US" dirty="0" smtClean="0">
                <a:solidFill>
                  <a:srgbClr val="000000"/>
                </a:solidFill>
                <a:sym typeface="Verdana" charset="0"/>
              </a:rPr>
              <a:t>rotation independent - </a:t>
            </a:r>
          </a:p>
          <a:p>
            <a:pPr marL="39688" eaLnBrk="1" hangingPunct="1">
              <a:spcBef>
                <a:spcPts val="450"/>
              </a:spcBef>
            </a:pPr>
            <a:r>
              <a:rPr lang="en-US" dirty="0" smtClean="0">
                <a:solidFill>
                  <a:srgbClr val="000000"/>
                </a:solidFill>
                <a:sym typeface="Verdana" charset="0"/>
              </a:rPr>
              <a:t>Find the bounding sphere of the depth slice region</a:t>
            </a:r>
          </a:p>
          <a:p>
            <a:pPr marL="39688" eaLnBrk="1" hangingPunct="1">
              <a:spcBef>
                <a:spcPts val="450"/>
              </a:spcBef>
            </a:pPr>
            <a:r>
              <a:rPr lang="en-US" dirty="0" smtClean="0">
                <a:solidFill>
                  <a:srgbClr val="000000"/>
                </a:solidFill>
                <a:sym typeface="Verdana" charset="0"/>
              </a:rPr>
              <a:t>Any view rotation will then fit into the sphere.</a:t>
            </a:r>
          </a:p>
          <a:p>
            <a:pPr marL="39688" eaLnBrk="1" hangingPunct="1">
              <a:spcBef>
                <a:spcPts val="450"/>
              </a:spcBef>
            </a:pPr>
            <a:endParaRPr lang="en-US" dirty="0" smtClean="0">
              <a:solidFill>
                <a:srgbClr val="000000"/>
              </a:solidFill>
              <a:sym typeface="Verdana" charset="0"/>
            </a:endParaRPr>
          </a:p>
          <a:p>
            <a:pPr marL="39688" eaLnBrk="1" hangingPunct="1">
              <a:spcBef>
                <a:spcPts val="450"/>
              </a:spcBef>
            </a:pPr>
            <a:r>
              <a:rPr lang="en-US" dirty="0" smtClean="0">
                <a:solidFill>
                  <a:srgbClr val="000000"/>
                </a:solidFill>
                <a:sym typeface="Verdana" charset="0"/>
              </a:rPr>
              <a:t>remove sub-pixel movement - </a:t>
            </a:r>
          </a:p>
          <a:p>
            <a:pPr marL="39688" eaLnBrk="1" hangingPunct="1">
              <a:spcBef>
                <a:spcPts val="450"/>
              </a:spcBef>
            </a:pPr>
            <a:r>
              <a:rPr lang="en-US" dirty="0" smtClean="0">
                <a:solidFill>
                  <a:srgbClr val="000000"/>
                </a:solidFill>
                <a:sym typeface="Verdana" charset="0"/>
              </a:rPr>
              <a:t>Round the smooth shadow map movement to the next shadow map pixel.</a:t>
            </a:r>
          </a:p>
          <a:p>
            <a:pPr marL="39688" eaLnBrk="1" hangingPunct="1">
              <a:spcBef>
                <a:spcPts val="450"/>
              </a:spcBef>
            </a:pPr>
            <a:r>
              <a:rPr lang="en-US" dirty="0" smtClean="0">
                <a:solidFill>
                  <a:srgbClr val="000000"/>
                </a:solidFill>
                <a:sym typeface="Verdana" charset="0"/>
              </a:rPr>
              <a:t>This will assure that even if we generate the shadow map every frame, it will be the same unless viewer moves by more than one shadow map pixel.</a:t>
            </a:r>
          </a:p>
          <a:p>
            <a:pPr marL="39688" eaLnBrk="1" hangingPunct="1">
              <a:spcBef>
                <a:spcPts val="450"/>
              </a:spcBef>
            </a:pPr>
            <a:endParaRPr lang="en-US" dirty="0" smtClean="0">
              <a:solidFill>
                <a:srgbClr val="000000"/>
              </a:solidFill>
              <a:sym typeface="Verdana" charset="0"/>
            </a:endParaRPr>
          </a:p>
          <a:p>
            <a:pPr marL="39688" eaLnBrk="1" hangingPunct="1">
              <a:spcBef>
                <a:spcPts val="450"/>
              </a:spcBef>
            </a:pPr>
            <a:r>
              <a:rPr lang="en-US" dirty="0" smtClean="0">
                <a:solidFill>
                  <a:srgbClr val="000000"/>
                </a:solidFill>
                <a:sym typeface="Verdana" charset="0"/>
              </a:rPr>
              <a:t>Check ShaderX6 for details</a:t>
            </a:r>
            <a:r>
              <a:rPr lang="en-US" dirty="0" smtClean="0">
                <a:solidFill>
                  <a:srgbClr val="000000"/>
                </a:solidFill>
                <a:sym typeface="Verdana" charset="0"/>
              </a:rPr>
              <a:t>.</a:t>
            </a:r>
            <a:endParaRPr lang="en-US" dirty="0" smtClean="0">
              <a:solidFill>
                <a:srgbClr val="000000"/>
              </a:solidFill>
              <a:sym typeface="Verdana"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1"/>
          <p:cNvSpPr>
            <a:spLocks noChangeArrowheads="1" noTextEdit="1"/>
          </p:cNvSpPr>
          <p:nvPr>
            <p:ph type="sldImg"/>
          </p:nvPr>
        </p:nvSpPr>
        <p:spPr>
          <a:solidFill>
            <a:srgbClr val="FFFFFF"/>
          </a:solidFill>
          <a:ln/>
        </p:spPr>
      </p:sp>
      <p:sp>
        <p:nvSpPr>
          <p:cNvPr id="90115" name="Rectangle 2"/>
          <p:cNvSpPr>
            <a:spLocks noChangeArrowheads="1"/>
          </p:cNvSpPr>
          <p:nvPr>
            <p:ph type="body" idx="1"/>
          </p:nvPr>
        </p:nvSpPr>
        <p:spPr>
          <a:noFill/>
        </p:spPr>
        <p:txBody>
          <a:bodyPr>
            <a:normAutofit/>
          </a:bodyPr>
          <a:lstStyle/>
          <a:p>
            <a:pPr marL="39688" eaLnBrk="1" hangingPunct="1">
              <a:spcBef>
                <a:spcPts val="450"/>
              </a:spcBef>
            </a:pPr>
            <a:r>
              <a:rPr lang="en-US" dirty="0" smtClean="0">
                <a:solidFill>
                  <a:srgbClr val="000000"/>
                </a:solidFill>
                <a:sym typeface="Verdana" charset="0"/>
              </a:rPr>
              <a:t>stable shadow example.</a:t>
            </a:r>
          </a:p>
          <a:p>
            <a:pPr marL="39688" eaLnBrk="1" hangingPunct="1">
              <a:spcBef>
                <a:spcPts val="450"/>
              </a:spcBef>
            </a:pPr>
            <a:r>
              <a:rPr lang="en-US" dirty="0" smtClean="0">
                <a:solidFill>
                  <a:srgbClr val="000000"/>
                </a:solidFill>
                <a:sym typeface="Verdana" charset="0"/>
              </a:rPr>
              <a:t>No shimmering of shadows</a:t>
            </a:r>
          </a:p>
          <a:p>
            <a:pPr marL="39688" eaLnBrk="1" hangingPunct="1">
              <a:spcBef>
                <a:spcPts val="450"/>
              </a:spcBef>
            </a:pPr>
            <a:r>
              <a:rPr lang="en-US" dirty="0" smtClean="0">
                <a:solidFill>
                  <a:srgbClr val="000000"/>
                </a:solidFill>
                <a:sym typeface="Verdana" charset="0"/>
              </a:rPr>
              <a:t>See how shadow map “jumps” when camera moves (jumps by 64pixels to show the effect, in reality it jumps by 1 pixel exactly).</a:t>
            </a:r>
          </a:p>
          <a:p>
            <a:pPr marL="39688" eaLnBrk="1" hangingPunct="1">
              <a:spcBef>
                <a:spcPts val="450"/>
              </a:spcBef>
            </a:pPr>
            <a:r>
              <a:rPr lang="en-US" dirty="0" smtClean="0">
                <a:solidFill>
                  <a:srgbClr val="000000"/>
                </a:solidFill>
                <a:sym typeface="Verdana" charset="0"/>
              </a:rPr>
              <a:t>Note that this is modified code to show the stable solution - there is no additional shadow filtering performed and real in-game scene looks much better.</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82969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1"/>
          <p:cNvSpPr>
            <a:spLocks noChangeArrowheads="1" noTextEdit="1"/>
          </p:cNvSpPr>
          <p:nvPr>
            <p:ph type="sldImg"/>
          </p:nvPr>
        </p:nvSpPr>
        <p:spPr>
          <a:solidFill>
            <a:srgbClr val="FFFFFF"/>
          </a:solidFill>
          <a:ln/>
        </p:spPr>
      </p:sp>
      <p:sp>
        <p:nvSpPr>
          <p:cNvPr id="91139" name="Rectangle 2"/>
          <p:cNvSpPr>
            <a:spLocks noChangeArrowheads="1"/>
          </p:cNvSpPr>
          <p:nvPr>
            <p:ph type="body" idx="1"/>
          </p:nvPr>
        </p:nvSpPr>
        <p:spPr>
          <a:noFill/>
        </p:spPr>
        <p:txBody>
          <a:bodyPr>
            <a:normAutofit/>
          </a:bodyPr>
          <a:lstStyle/>
          <a:p>
            <a:pPr marL="39688" eaLnBrk="1" hangingPunct="1">
              <a:spcBef>
                <a:spcPts val="450"/>
              </a:spcBef>
            </a:pPr>
            <a:r>
              <a:rPr lang="en-US" dirty="0" smtClean="0">
                <a:solidFill>
                  <a:srgbClr val="000000"/>
                </a:solidFill>
                <a:sym typeface="Verdana" charset="0"/>
              </a:rPr>
              <a:t>The problem.</a:t>
            </a:r>
          </a:p>
          <a:p>
            <a:pPr marL="39688" eaLnBrk="1" hangingPunct="1">
              <a:spcBef>
                <a:spcPts val="450"/>
              </a:spcBef>
            </a:pPr>
            <a:r>
              <a:rPr lang="en-US" dirty="0" smtClean="0">
                <a:solidFill>
                  <a:srgbClr val="000000"/>
                </a:solidFill>
                <a:sym typeface="Verdana" charset="0"/>
              </a:rPr>
              <a:t>We have a lot of SPUs either building push buffer or building data for the push buffer. This all happens at the same time, even out of order (data generated in different order than the order in which RSX consumes them).</a:t>
            </a:r>
          </a:p>
          <a:p>
            <a:pPr marL="39688" eaLnBrk="1" hangingPunct="1">
              <a:spcBef>
                <a:spcPts val="450"/>
              </a:spcBef>
            </a:pPr>
            <a:r>
              <a:rPr lang="en-US" dirty="0" smtClean="0">
                <a:solidFill>
                  <a:srgbClr val="000000"/>
                </a:solidFill>
                <a:sym typeface="Verdana" charset="0"/>
              </a:rPr>
              <a:t>None of the common solutions for memory management worked for us.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1"/>
          <p:cNvSpPr>
            <a:spLocks noChangeArrowheads="1" noTextEdit="1"/>
          </p:cNvSpPr>
          <p:nvPr>
            <p:ph type="sldImg"/>
          </p:nvPr>
        </p:nvSpPr>
        <p:spPr>
          <a:solidFill>
            <a:srgbClr val="FFFFFF"/>
          </a:solidFill>
          <a:ln/>
        </p:spPr>
      </p:sp>
      <p:sp>
        <p:nvSpPr>
          <p:cNvPr id="64515" name="Rectangle 2"/>
          <p:cNvSpPr>
            <a:spLocks noChangeArrowheads="1"/>
          </p:cNvSpPr>
          <p:nvPr>
            <p:ph type="body" idx="1"/>
          </p:nvPr>
        </p:nvSpPr>
        <p:spPr>
          <a:noFill/>
        </p:spPr>
        <p:txBody>
          <a:bodyPr>
            <a:normAutofit/>
          </a:bodyPr>
          <a:lstStyle/>
          <a:p>
            <a:pPr marL="39688" eaLnBrk="1" hangingPunct="1">
              <a:spcBef>
                <a:spcPts val="450"/>
              </a:spcBef>
            </a:pPr>
            <a:r>
              <a:rPr lang="en-US" sz="1000" b="1" dirty="0" smtClean="0">
                <a:solidFill>
                  <a:srgbClr val="000000"/>
                </a:solidFill>
                <a:sym typeface="Verdana" charset="0"/>
              </a:rPr>
              <a:t>Forward rendering:</a:t>
            </a:r>
          </a:p>
          <a:p>
            <a:pPr marL="39688" eaLnBrk="1" hangingPunct="1">
              <a:spcBef>
                <a:spcPts val="450"/>
              </a:spcBef>
            </a:pPr>
            <a:r>
              <a:rPr lang="en-US" sz="1000" dirty="0" smtClean="0">
                <a:solidFill>
                  <a:srgbClr val="000000"/>
                </a:solidFill>
                <a:sym typeface="Verdana" charset="0"/>
              </a:rPr>
              <a:t>Take a triangle</a:t>
            </a:r>
          </a:p>
          <a:p>
            <a:pPr marL="39688" eaLnBrk="1" hangingPunct="1">
              <a:spcBef>
                <a:spcPts val="450"/>
              </a:spcBef>
            </a:pPr>
            <a:r>
              <a:rPr lang="en-US" sz="1000" dirty="0" smtClean="0">
                <a:solidFill>
                  <a:srgbClr val="000000"/>
                </a:solidFill>
                <a:sym typeface="Verdana" charset="0"/>
              </a:rPr>
              <a:t>Compute material properties (load all textures, constants) into the </a:t>
            </a:r>
            <a:r>
              <a:rPr lang="en-US" sz="1000" dirty="0" err="1" smtClean="0">
                <a:solidFill>
                  <a:srgbClr val="000000"/>
                </a:solidFill>
                <a:sym typeface="Verdana" charset="0"/>
              </a:rPr>
              <a:t>shader</a:t>
            </a:r>
            <a:endParaRPr lang="en-US" sz="1000" dirty="0" smtClean="0">
              <a:solidFill>
                <a:srgbClr val="000000"/>
              </a:solidFill>
              <a:sym typeface="Verdana" charset="0"/>
            </a:endParaRPr>
          </a:p>
          <a:p>
            <a:pPr marL="39688" eaLnBrk="1" hangingPunct="1">
              <a:spcBef>
                <a:spcPts val="450"/>
              </a:spcBef>
            </a:pPr>
            <a:r>
              <a:rPr lang="en-US" sz="1000" dirty="0" smtClean="0">
                <a:solidFill>
                  <a:srgbClr val="000000"/>
                </a:solidFill>
                <a:sym typeface="Verdana" charset="0"/>
              </a:rPr>
              <a:t>Load all light properties into the </a:t>
            </a:r>
            <a:r>
              <a:rPr lang="en-US" sz="1000" dirty="0" err="1" smtClean="0">
                <a:solidFill>
                  <a:srgbClr val="000000"/>
                </a:solidFill>
                <a:sym typeface="Verdana" charset="0"/>
              </a:rPr>
              <a:t>shader</a:t>
            </a:r>
            <a:endParaRPr lang="en-US" sz="1000" dirty="0" smtClean="0">
              <a:solidFill>
                <a:srgbClr val="000000"/>
              </a:solidFill>
              <a:sym typeface="Verdana" charset="0"/>
            </a:endParaRPr>
          </a:p>
          <a:p>
            <a:pPr marL="39688" eaLnBrk="1" hangingPunct="1">
              <a:spcBef>
                <a:spcPts val="450"/>
              </a:spcBef>
            </a:pPr>
            <a:r>
              <a:rPr lang="en-US" sz="1000" dirty="0" smtClean="0">
                <a:solidFill>
                  <a:srgbClr val="000000"/>
                </a:solidFill>
                <a:sym typeface="Verdana" charset="0"/>
              </a:rPr>
              <a:t>In the same </a:t>
            </a:r>
            <a:r>
              <a:rPr lang="en-US" sz="1000" dirty="0" err="1" smtClean="0">
                <a:solidFill>
                  <a:srgbClr val="000000"/>
                </a:solidFill>
                <a:sym typeface="Verdana" charset="0"/>
              </a:rPr>
              <a:t>shader</a:t>
            </a:r>
            <a:r>
              <a:rPr lang="en-US" sz="1000" dirty="0" smtClean="0">
                <a:solidFill>
                  <a:srgbClr val="000000"/>
                </a:solidFill>
                <a:sym typeface="Verdana" charset="0"/>
              </a:rPr>
              <a:t> compute final lighting of the pixel.</a:t>
            </a:r>
          </a:p>
          <a:p>
            <a:pPr marL="39688" eaLnBrk="1" hangingPunct="1">
              <a:spcBef>
                <a:spcPts val="450"/>
              </a:spcBef>
            </a:pPr>
            <a:r>
              <a:rPr lang="en-US" sz="1000" dirty="0" smtClean="0">
                <a:solidFill>
                  <a:srgbClr val="000000"/>
                </a:solidFill>
                <a:sym typeface="Verdana" charset="0"/>
              </a:rPr>
              <a:t>Repeat for as many lights as needed.</a:t>
            </a:r>
          </a:p>
          <a:p>
            <a:pPr marL="39688" eaLnBrk="1" hangingPunct="1">
              <a:spcBef>
                <a:spcPts val="450"/>
              </a:spcBef>
            </a:pPr>
            <a:endParaRPr lang="en-US" sz="1000" dirty="0" smtClean="0">
              <a:solidFill>
                <a:srgbClr val="000000"/>
              </a:solidFill>
              <a:sym typeface="Verdana" charset="0"/>
            </a:endParaRPr>
          </a:p>
          <a:p>
            <a:pPr marL="39688" eaLnBrk="1" hangingPunct="1">
              <a:spcBef>
                <a:spcPts val="450"/>
              </a:spcBef>
            </a:pPr>
            <a:r>
              <a:rPr lang="en-US" sz="1000" dirty="0" smtClean="0">
                <a:solidFill>
                  <a:srgbClr val="000000"/>
                </a:solidFill>
                <a:sym typeface="Verdana" charset="0"/>
              </a:rPr>
              <a:t>Or... group lights into batches in order to accelerate it - </a:t>
            </a:r>
            <a:r>
              <a:rPr lang="en-US" sz="1000" dirty="0" err="1" smtClean="0">
                <a:solidFill>
                  <a:srgbClr val="000000"/>
                </a:solidFill>
                <a:sym typeface="Verdana" charset="0"/>
              </a:rPr>
              <a:t>shader</a:t>
            </a:r>
            <a:r>
              <a:rPr lang="en-US" sz="1000" dirty="0" smtClean="0">
                <a:solidFill>
                  <a:srgbClr val="000000"/>
                </a:solidFill>
                <a:sym typeface="Verdana" charset="0"/>
              </a:rPr>
              <a:t> combination hell. How do you manage shadow maps.</a:t>
            </a:r>
          </a:p>
          <a:p>
            <a:pPr marL="39688" eaLnBrk="1" hangingPunct="1">
              <a:spcBef>
                <a:spcPts val="450"/>
              </a:spcBef>
            </a:pPr>
            <a:endParaRPr lang="en-US" sz="1000" dirty="0" smtClean="0">
              <a:solidFill>
                <a:srgbClr val="000000"/>
              </a:solidFill>
              <a:sym typeface="Verdana" charset="0"/>
            </a:endParaRPr>
          </a:p>
          <a:p>
            <a:pPr marL="39688" eaLnBrk="1" hangingPunct="1">
              <a:spcBef>
                <a:spcPts val="450"/>
              </a:spcBef>
            </a:pPr>
            <a:endParaRPr lang="en-US" sz="1000" dirty="0" smtClean="0">
              <a:solidFill>
                <a:srgbClr val="000000"/>
              </a:solidFill>
              <a:sym typeface="Verdana" charset="0"/>
            </a:endParaRPr>
          </a:p>
          <a:p>
            <a:pPr marL="39688" eaLnBrk="1" hangingPunct="1">
              <a:spcBef>
                <a:spcPts val="450"/>
              </a:spcBef>
            </a:pPr>
            <a:r>
              <a:rPr lang="en-US" sz="1000" b="1" dirty="0" smtClean="0">
                <a:solidFill>
                  <a:srgbClr val="000000"/>
                </a:solidFill>
                <a:sym typeface="Verdana" charset="0"/>
              </a:rPr>
              <a:t>Deferred shading is different.</a:t>
            </a:r>
          </a:p>
          <a:p>
            <a:pPr marL="39688" eaLnBrk="1" hangingPunct="1">
              <a:spcBef>
                <a:spcPts val="450"/>
              </a:spcBef>
            </a:pPr>
            <a:r>
              <a:rPr lang="en-US" sz="1000" dirty="0" smtClean="0">
                <a:solidFill>
                  <a:srgbClr val="000000"/>
                </a:solidFill>
                <a:sym typeface="Verdana" charset="0"/>
              </a:rPr>
              <a:t>Scene geometry rendering is separate from lighting.</a:t>
            </a:r>
          </a:p>
          <a:p>
            <a:pPr marL="39688" eaLnBrk="1" hangingPunct="1">
              <a:spcBef>
                <a:spcPts val="450"/>
              </a:spcBef>
            </a:pPr>
            <a:r>
              <a:rPr lang="en-US" sz="1000" dirty="0" smtClean="0">
                <a:solidFill>
                  <a:srgbClr val="000000"/>
                </a:solidFill>
                <a:sym typeface="Verdana" charset="0"/>
              </a:rPr>
              <a:t>Lighting is very similar to image space post-process.</a:t>
            </a:r>
          </a:p>
          <a:p>
            <a:pPr marL="39688" eaLnBrk="1" hangingPunct="1">
              <a:spcBef>
                <a:spcPts val="450"/>
              </a:spcBef>
            </a:pPr>
            <a:r>
              <a:rPr lang="en-US" sz="1000" dirty="0" smtClean="0">
                <a:solidFill>
                  <a:srgbClr val="000000"/>
                </a:solidFill>
                <a:sym typeface="Verdana" charset="0"/>
              </a:rPr>
              <a:t>This allows us to use large amounts of lights with much simpler engine.</a:t>
            </a:r>
          </a:p>
          <a:p>
            <a:pPr marL="39688" eaLnBrk="1" hangingPunct="1">
              <a:spcBef>
                <a:spcPts val="450"/>
              </a:spcBef>
            </a:pPr>
            <a:endParaRPr lang="en-US" sz="1000" dirty="0" smtClean="0">
              <a:solidFill>
                <a:srgbClr val="000000"/>
              </a:solidFill>
              <a:sym typeface="Verdana" charset="0"/>
            </a:endParaRPr>
          </a:p>
          <a:p>
            <a:pPr marL="39688" eaLnBrk="1" hangingPunct="1">
              <a:spcBef>
                <a:spcPts val="450"/>
              </a:spcBef>
            </a:pPr>
            <a:endParaRPr lang="en-US" sz="1000" dirty="0" smtClean="0">
              <a:solidFill>
                <a:srgbClr val="000000"/>
              </a:solidFill>
              <a:sym typeface="Verdana" charset="0"/>
            </a:endParaRPr>
          </a:p>
          <a:p>
            <a:pPr marL="39688" eaLnBrk="1" hangingPunct="1">
              <a:spcBef>
                <a:spcPts val="450"/>
              </a:spcBef>
            </a:pPr>
            <a:r>
              <a:rPr lang="en-US" sz="1000" dirty="0" smtClean="0">
                <a:solidFill>
                  <a:srgbClr val="000000"/>
                </a:solidFill>
                <a:sym typeface="Verdana" charset="0"/>
              </a:rPr>
              <a:t>Instead of directly shading triangles, we store relevant material information for each visible pixel in a structure called G-buffer.</a:t>
            </a:r>
          </a:p>
          <a:p>
            <a:pPr marL="39688" eaLnBrk="1" hangingPunct="1">
              <a:spcBef>
                <a:spcPts val="450"/>
              </a:spcBef>
            </a:pPr>
            <a:endParaRPr lang="en-US" sz="1000" dirty="0" smtClean="0">
              <a:solidFill>
                <a:srgbClr val="000000"/>
              </a:solidFill>
              <a:sym typeface="Verdana" charset="0"/>
            </a:endParaRPr>
          </a:p>
          <a:p>
            <a:pPr marL="39688" eaLnBrk="1" hangingPunct="1">
              <a:spcBef>
                <a:spcPts val="450"/>
              </a:spcBef>
            </a:pPr>
            <a:r>
              <a:rPr lang="en-US" sz="1000" dirty="0" smtClean="0">
                <a:solidFill>
                  <a:srgbClr val="000000"/>
                </a:solidFill>
                <a:sym typeface="Verdana" charset="0"/>
              </a:rPr>
              <a:t>G-Buffer - set of render targets.</a:t>
            </a:r>
          </a:p>
          <a:p>
            <a:pPr marL="39688" eaLnBrk="1" hangingPunct="1">
              <a:spcBef>
                <a:spcPts val="450"/>
              </a:spcBef>
            </a:pPr>
            <a:r>
              <a:rPr lang="en-US" sz="1000" dirty="0" smtClean="0">
                <a:solidFill>
                  <a:srgbClr val="000000"/>
                </a:solidFill>
                <a:sym typeface="Verdana" charset="0"/>
              </a:rPr>
              <a:t>We store properties such as position, normal, roughness, albedo...</a:t>
            </a:r>
          </a:p>
          <a:p>
            <a:pPr marL="39688" eaLnBrk="1" hangingPunct="1">
              <a:spcBef>
                <a:spcPts val="450"/>
              </a:spcBef>
            </a:pPr>
            <a:r>
              <a:rPr lang="en-US" sz="1000" dirty="0" smtClean="0">
                <a:solidFill>
                  <a:srgbClr val="000000"/>
                </a:solidFill>
                <a:sym typeface="Verdana" charset="0"/>
              </a:rPr>
              <a:t>...pretty much everything we need to know to generate the final appearance of each pixel later on.</a:t>
            </a:r>
          </a:p>
          <a:p>
            <a:pPr marL="39688" eaLnBrk="1" hangingPunct="1">
              <a:spcBef>
                <a:spcPts val="450"/>
              </a:spcBef>
            </a:pPr>
            <a:r>
              <a:rPr lang="en-US" sz="1000" dirty="0" smtClean="0">
                <a:solidFill>
                  <a:srgbClr val="000000"/>
                </a:solidFill>
                <a:sym typeface="Verdana" charset="0"/>
              </a:rPr>
              <a:t>This happens in a single pass called geometry pass.</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noTextEdit="1"/>
          </p:cNvSpPr>
          <p:nvPr>
            <p:ph type="sldImg"/>
          </p:nvPr>
        </p:nvSpPr>
        <p:spPr>
          <a:solidFill>
            <a:srgbClr val="FFFFFF"/>
          </a:solidFill>
          <a:ln/>
        </p:spPr>
      </p:sp>
      <p:sp>
        <p:nvSpPr>
          <p:cNvPr id="92163" name="Rectangle 2"/>
          <p:cNvSpPr>
            <a:spLocks noChangeArrowheads="1"/>
          </p:cNvSpPr>
          <p:nvPr>
            <p:ph type="body" idx="1"/>
          </p:nvPr>
        </p:nvSpPr>
        <p:spPr>
          <a:noFill/>
        </p:spPr>
        <p:txBody>
          <a:bodyPr>
            <a:normAutofit/>
          </a:bodyPr>
          <a:lstStyle/>
          <a:p>
            <a:pPr marL="39688" eaLnBrk="1" hangingPunct="1">
              <a:spcBef>
                <a:spcPts val="450"/>
              </a:spcBef>
            </a:pPr>
            <a:r>
              <a:rPr lang="en-US" dirty="0" smtClean="0">
                <a:solidFill>
                  <a:srgbClr val="000000"/>
                </a:solidFill>
                <a:sym typeface="Verdana" charset="0"/>
              </a:rPr>
              <a:t>Our solution</a:t>
            </a:r>
          </a:p>
          <a:p>
            <a:pPr marL="39688" eaLnBrk="1" hangingPunct="1">
              <a:spcBef>
                <a:spcPts val="450"/>
              </a:spcBef>
            </a:pPr>
            <a:r>
              <a:rPr lang="en-US" dirty="0" smtClean="0">
                <a:solidFill>
                  <a:srgbClr val="000000"/>
                </a:solidFill>
                <a:sym typeface="Verdana" charset="0"/>
              </a:rPr>
              <a:t>Take fixed pool of memory and split it into 256k chunks. Each of the chunks represents single allocated block (but we have fine grained allocator working on top of these 256k chunks).</a:t>
            </a:r>
          </a:p>
          <a:p>
            <a:pPr marL="39688" eaLnBrk="1" hangingPunct="1">
              <a:spcBef>
                <a:spcPts val="450"/>
              </a:spcBef>
            </a:pPr>
            <a:endParaRPr lang="en-US" dirty="0" smtClean="0">
              <a:solidFill>
                <a:srgbClr val="000000"/>
              </a:solidFill>
              <a:sym typeface="Verdana" charset="0"/>
            </a:endParaRPr>
          </a:p>
          <a:p>
            <a:pPr marL="39688" eaLnBrk="1" hangingPunct="1">
              <a:spcBef>
                <a:spcPts val="450"/>
              </a:spcBef>
            </a:pPr>
            <a:r>
              <a:rPr lang="en-US" dirty="0" smtClean="0">
                <a:solidFill>
                  <a:srgbClr val="000000"/>
                </a:solidFill>
                <a:sym typeface="Verdana" charset="0"/>
              </a:rPr>
              <a:t>We have a table with single slot for each 256k block. This slot contains </a:t>
            </a:r>
            <a:r>
              <a:rPr lang="en-US" dirty="0" err="1" smtClean="0">
                <a:solidFill>
                  <a:srgbClr val="000000"/>
                </a:solidFill>
                <a:sym typeface="Verdana" charset="0"/>
              </a:rPr>
              <a:t>allocationID</a:t>
            </a:r>
            <a:r>
              <a:rPr lang="en-US" dirty="0" smtClean="0">
                <a:solidFill>
                  <a:srgbClr val="000000"/>
                </a:solidFill>
                <a:sym typeface="Verdana" charset="0"/>
              </a:rPr>
              <a:t> - a number specified by the client (i.e. skinning code, rendering code) during the allocation.</a:t>
            </a:r>
          </a:p>
          <a:p>
            <a:pPr marL="39688" eaLnBrk="1" hangingPunct="1">
              <a:spcBef>
                <a:spcPts val="450"/>
              </a:spcBef>
            </a:pPr>
            <a:endParaRPr lang="en-US" dirty="0" smtClean="0">
              <a:solidFill>
                <a:srgbClr val="000000"/>
              </a:solidFill>
              <a:sym typeface="Verdana" charset="0"/>
            </a:endParaRPr>
          </a:p>
          <a:p>
            <a:pPr marL="39688" eaLnBrk="1" hangingPunct="1">
              <a:spcBef>
                <a:spcPts val="450"/>
              </a:spcBef>
            </a:pPr>
            <a:r>
              <a:rPr lang="en-US" dirty="0" smtClean="0">
                <a:solidFill>
                  <a:srgbClr val="000000"/>
                </a:solidFill>
                <a:sym typeface="Verdana" charset="0"/>
              </a:rPr>
              <a:t>Allocator also contains the </a:t>
            </a:r>
            <a:r>
              <a:rPr lang="en-US" dirty="0" err="1" smtClean="0">
                <a:solidFill>
                  <a:srgbClr val="000000"/>
                </a:solidFill>
                <a:sym typeface="Verdana" charset="0"/>
              </a:rPr>
              <a:t>FreeID</a:t>
            </a:r>
            <a:r>
              <a:rPr lang="en-US" dirty="0" smtClean="0">
                <a:solidFill>
                  <a:srgbClr val="000000"/>
                </a:solidFill>
                <a:sym typeface="Verdana" charset="0"/>
              </a:rPr>
              <a:t> - single number that identifies which 256k blocks are free. When client calls “free(</a:t>
            </a:r>
            <a:r>
              <a:rPr lang="en-US" dirty="0" err="1" smtClean="0">
                <a:solidFill>
                  <a:srgbClr val="000000"/>
                </a:solidFill>
                <a:sym typeface="Verdana" charset="0"/>
              </a:rPr>
              <a:t>allocationID</a:t>
            </a:r>
            <a:r>
              <a:rPr lang="en-US" dirty="0" smtClean="0">
                <a:solidFill>
                  <a:srgbClr val="000000"/>
                </a:solidFill>
                <a:sym typeface="Verdana" charset="0"/>
              </a:rPr>
              <a:t>)” it does not free the memory immediately. It just inserts the marker to the push buffer and when RSX passes that point, it copies the value to the </a:t>
            </a:r>
            <a:r>
              <a:rPr lang="en-US" dirty="0" err="1" smtClean="0">
                <a:solidFill>
                  <a:srgbClr val="000000"/>
                </a:solidFill>
                <a:sym typeface="Verdana" charset="0"/>
              </a:rPr>
              <a:t>FreeID</a:t>
            </a:r>
            <a:r>
              <a:rPr lang="en-US" dirty="0" smtClean="0">
                <a:solidFill>
                  <a:srgbClr val="000000"/>
                </a:solidFill>
                <a:sym typeface="Verdana" charset="0"/>
              </a:rPr>
              <a:t>. </a:t>
            </a:r>
          </a:p>
          <a:p>
            <a:pPr marL="39688" eaLnBrk="1" hangingPunct="1">
              <a:spcBef>
                <a:spcPts val="450"/>
              </a:spcBef>
            </a:pPr>
            <a:endParaRPr lang="en-US" dirty="0" smtClean="0">
              <a:solidFill>
                <a:srgbClr val="000000"/>
              </a:solidFill>
              <a:sym typeface="Verdana" charset="0"/>
            </a:endParaRPr>
          </a:p>
          <a:p>
            <a:pPr marL="39688" eaLnBrk="1" hangingPunct="1">
              <a:spcBef>
                <a:spcPts val="450"/>
              </a:spcBef>
            </a:pPr>
            <a:r>
              <a:rPr lang="en-US" dirty="0" smtClean="0">
                <a:solidFill>
                  <a:srgbClr val="000000"/>
                </a:solidFill>
                <a:sym typeface="Verdana" charset="0"/>
              </a:rPr>
              <a:t>Next call to “allocate” will walk </a:t>
            </a:r>
            <a:r>
              <a:rPr lang="en-US" dirty="0" err="1" smtClean="0">
                <a:solidFill>
                  <a:srgbClr val="000000"/>
                </a:solidFill>
                <a:sym typeface="Verdana" charset="0"/>
              </a:rPr>
              <a:t>throught</a:t>
            </a:r>
            <a:r>
              <a:rPr lang="en-US" dirty="0" smtClean="0">
                <a:solidFill>
                  <a:srgbClr val="000000"/>
                </a:solidFill>
                <a:sym typeface="Verdana" charset="0"/>
              </a:rPr>
              <a:t> the table and compare all stored </a:t>
            </a:r>
            <a:r>
              <a:rPr lang="en-US" dirty="0" err="1" smtClean="0">
                <a:solidFill>
                  <a:srgbClr val="000000"/>
                </a:solidFill>
                <a:sym typeface="Verdana" charset="0"/>
              </a:rPr>
              <a:t>allocationIDs</a:t>
            </a:r>
            <a:r>
              <a:rPr lang="en-US" dirty="0" smtClean="0">
                <a:solidFill>
                  <a:srgbClr val="000000"/>
                </a:solidFill>
                <a:sym typeface="Verdana" charset="0"/>
              </a:rPr>
              <a:t> with the </a:t>
            </a:r>
            <a:r>
              <a:rPr lang="en-US" dirty="0" err="1" smtClean="0">
                <a:solidFill>
                  <a:srgbClr val="000000"/>
                </a:solidFill>
                <a:sym typeface="Verdana" charset="0"/>
              </a:rPr>
              <a:t>FreeID</a:t>
            </a:r>
            <a:r>
              <a:rPr lang="en-US" dirty="0" smtClean="0">
                <a:solidFill>
                  <a:srgbClr val="000000"/>
                </a:solidFill>
                <a:sym typeface="Verdana" charset="0"/>
              </a:rPr>
              <a:t>. If (table[</a:t>
            </a:r>
            <a:r>
              <a:rPr lang="en-US" dirty="0" err="1" smtClean="0">
                <a:solidFill>
                  <a:srgbClr val="000000"/>
                </a:solidFill>
                <a:sym typeface="Verdana" charset="0"/>
              </a:rPr>
              <a:t>idx</a:t>
            </a:r>
            <a:r>
              <a:rPr lang="en-US" dirty="0" smtClean="0">
                <a:solidFill>
                  <a:srgbClr val="000000"/>
                </a:solidFill>
                <a:sym typeface="Verdana" charset="0"/>
              </a:rPr>
              <a:t>].</a:t>
            </a:r>
            <a:r>
              <a:rPr lang="en-US" dirty="0" err="1" smtClean="0">
                <a:solidFill>
                  <a:srgbClr val="000000"/>
                </a:solidFill>
                <a:sym typeface="Verdana" charset="0"/>
              </a:rPr>
              <a:t>AllocationID</a:t>
            </a:r>
            <a:r>
              <a:rPr lang="en-US" dirty="0" smtClean="0">
                <a:solidFill>
                  <a:srgbClr val="000000"/>
                </a:solidFill>
                <a:sym typeface="Verdana" charset="0"/>
              </a:rPr>
              <a:t>&lt;=</a:t>
            </a:r>
            <a:r>
              <a:rPr lang="en-US" dirty="0" err="1" smtClean="0">
                <a:solidFill>
                  <a:srgbClr val="000000"/>
                </a:solidFill>
                <a:sym typeface="Verdana" charset="0"/>
              </a:rPr>
              <a:t>FreeID</a:t>
            </a:r>
            <a:r>
              <a:rPr lang="en-US" dirty="0" smtClean="0">
                <a:solidFill>
                  <a:srgbClr val="000000"/>
                </a:solidFill>
                <a:sym typeface="Verdana" charset="0"/>
              </a:rPr>
              <a:t>) =&gt; block is free and can be re-used.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
          <p:cNvSpPr>
            <a:spLocks noChangeArrowheads="1" noTextEdit="1"/>
          </p:cNvSpPr>
          <p:nvPr>
            <p:ph type="sldImg"/>
          </p:nvPr>
        </p:nvSpPr>
        <p:spPr>
          <a:solidFill>
            <a:srgbClr val="FFFFFF"/>
          </a:solidFill>
          <a:ln/>
        </p:spPr>
      </p:sp>
      <p:sp>
        <p:nvSpPr>
          <p:cNvPr id="93187" name="Rectangle 2"/>
          <p:cNvSpPr>
            <a:spLocks noChangeArrowheads="1"/>
          </p:cNvSpPr>
          <p:nvPr>
            <p:ph type="body" idx="1"/>
          </p:nvPr>
        </p:nvSpPr>
        <p:spPr>
          <a:noFill/>
        </p:spPr>
        <p:txBody>
          <a:bodyPr>
            <a:normAutofit/>
          </a:bodyPr>
          <a:lstStyle/>
          <a:p>
            <a:pPr marL="39688" eaLnBrk="1" hangingPunct="1">
              <a:spcBef>
                <a:spcPts val="450"/>
              </a:spcBef>
            </a:pPr>
            <a:r>
              <a:rPr lang="en-US" dirty="0" smtClean="0">
                <a:solidFill>
                  <a:srgbClr val="000000"/>
                </a:solidFill>
                <a:sym typeface="Verdana" charset="0"/>
              </a:rPr>
              <a:t>out of order - the order in which blocks appear in memory is irrelevant, blocks that would be consumed first (i.e. geometry pass) can be allocated later than lighting pass blocks. We’ll also have lighting pass spawning multiple shadow mapping tasks, each allocating first free block it finds.</a:t>
            </a:r>
          </a:p>
          <a:p>
            <a:pPr marL="39688" eaLnBrk="1" hangingPunct="1">
              <a:spcBef>
                <a:spcPts val="450"/>
              </a:spcBef>
            </a:pPr>
            <a:endParaRPr lang="en-US" dirty="0" smtClean="0">
              <a:solidFill>
                <a:srgbClr val="000000"/>
              </a:solidFill>
              <a:sym typeface="Verdana" charset="0"/>
            </a:endParaRPr>
          </a:p>
          <a:p>
            <a:pPr marL="39688" eaLnBrk="1" hangingPunct="1">
              <a:spcBef>
                <a:spcPts val="450"/>
              </a:spcBef>
            </a:pPr>
            <a:r>
              <a:rPr lang="en-US" dirty="0" smtClean="0">
                <a:solidFill>
                  <a:srgbClr val="000000"/>
                </a:solidFill>
                <a:sym typeface="Verdana" charset="0"/>
              </a:rPr>
              <a:t>How does this work?</a:t>
            </a:r>
          </a:p>
          <a:p>
            <a:pPr marL="39688" eaLnBrk="1" hangingPunct="1">
              <a:spcBef>
                <a:spcPts val="450"/>
              </a:spcBef>
            </a:pPr>
            <a:r>
              <a:rPr lang="en-US" dirty="0" smtClean="0">
                <a:solidFill>
                  <a:srgbClr val="000000"/>
                </a:solidFill>
                <a:sym typeface="Verdana" charset="0"/>
              </a:rPr>
              <a:t>The only requirement is to increase the </a:t>
            </a:r>
            <a:r>
              <a:rPr lang="en-US" dirty="0" err="1" smtClean="0">
                <a:solidFill>
                  <a:srgbClr val="000000"/>
                </a:solidFill>
                <a:sym typeface="Verdana" charset="0"/>
              </a:rPr>
              <a:t>AllocationIDs</a:t>
            </a:r>
            <a:r>
              <a:rPr lang="en-US" dirty="0" smtClean="0">
                <a:solidFill>
                  <a:srgbClr val="000000"/>
                </a:solidFill>
                <a:sym typeface="Verdana" charset="0"/>
              </a:rPr>
              <a:t> in the order in which RSX will consume the buffer.</a:t>
            </a:r>
          </a:p>
          <a:p>
            <a:pPr marL="39688" eaLnBrk="1" hangingPunct="1">
              <a:spcBef>
                <a:spcPts val="450"/>
              </a:spcBef>
            </a:pPr>
            <a:r>
              <a:rPr lang="en-US" dirty="0" smtClean="0">
                <a:solidFill>
                  <a:srgbClr val="000000"/>
                </a:solidFill>
                <a:sym typeface="Verdana" charset="0"/>
              </a:rPr>
              <a:t>Therefore we generate a fixed budget of </a:t>
            </a:r>
            <a:r>
              <a:rPr lang="en-US" dirty="0" err="1" smtClean="0">
                <a:solidFill>
                  <a:srgbClr val="000000"/>
                </a:solidFill>
                <a:sym typeface="Verdana" charset="0"/>
              </a:rPr>
              <a:t>AllocationIDs</a:t>
            </a:r>
            <a:r>
              <a:rPr lang="en-US" dirty="0" smtClean="0">
                <a:solidFill>
                  <a:srgbClr val="000000"/>
                </a:solidFill>
                <a:sym typeface="Verdana" charset="0"/>
              </a:rPr>
              <a:t> for a frame and each pass uses IDs only from its range (let’s say for this frame, geometry pass uses IDs from 1000 to 1100, lighting pass will use 1200 to 2000 [and will distribute the range among shadow map tasks] and forward pass will use 2100 to 2200. Next frame would be for example 2300 to 2400 for geometry pass and so on...).</a:t>
            </a:r>
          </a:p>
          <a:p>
            <a:pPr marL="39688" eaLnBrk="1" hangingPunct="1">
              <a:spcBef>
                <a:spcPts val="450"/>
              </a:spcBef>
            </a:pPr>
            <a:endParaRPr lang="en-US" dirty="0" smtClean="0">
              <a:solidFill>
                <a:srgbClr val="000000"/>
              </a:solidFill>
              <a:sym typeface="Verdana" charset="0"/>
            </a:endParaRPr>
          </a:p>
          <a:p>
            <a:pPr marL="39688" eaLnBrk="1" hangingPunct="1">
              <a:spcBef>
                <a:spcPts val="450"/>
              </a:spcBef>
            </a:pPr>
            <a:r>
              <a:rPr lang="en-US" dirty="0" smtClean="0">
                <a:solidFill>
                  <a:srgbClr val="000000"/>
                </a:solidFill>
                <a:sym typeface="Verdana" charset="0"/>
              </a:rPr>
              <a:t>... of course there is some extra management for </a:t>
            </a:r>
            <a:r>
              <a:rPr lang="en-US" dirty="0" err="1" smtClean="0">
                <a:solidFill>
                  <a:srgbClr val="000000"/>
                </a:solidFill>
                <a:sym typeface="Verdana" charset="0"/>
              </a:rPr>
              <a:t>AllocationID</a:t>
            </a:r>
            <a:r>
              <a:rPr lang="en-US" dirty="0" smtClean="0">
                <a:solidFill>
                  <a:srgbClr val="000000"/>
                </a:solidFill>
                <a:sym typeface="Verdana" charset="0"/>
              </a:rPr>
              <a:t> overflows.</a:t>
            </a:r>
          </a:p>
          <a:p>
            <a:pPr marL="39688" eaLnBrk="1" hangingPunct="1">
              <a:spcBef>
                <a:spcPts val="450"/>
              </a:spcBef>
            </a:pPr>
            <a:endParaRPr lang="en-US" dirty="0" smtClean="0">
              <a:solidFill>
                <a:srgbClr val="000000"/>
              </a:solidFill>
              <a:sym typeface="Verdana" charset="0"/>
            </a:endParaRPr>
          </a:p>
          <a:p>
            <a:pPr marL="39688" eaLnBrk="1" hangingPunct="1">
              <a:spcBef>
                <a:spcPts val="450"/>
              </a:spcBef>
            </a:pPr>
            <a:r>
              <a:rPr lang="en-US" b="1" dirty="0" smtClean="0">
                <a:solidFill>
                  <a:srgbClr val="000000"/>
                </a:solidFill>
                <a:sym typeface="Verdana" charset="0"/>
              </a:rPr>
              <a:t>Immediate memory reuse…</a:t>
            </a:r>
          </a:p>
          <a:p>
            <a:pPr marL="39688" eaLnBrk="1" hangingPunct="1">
              <a:spcBef>
                <a:spcPts val="450"/>
              </a:spcBef>
            </a:pPr>
            <a:r>
              <a:rPr lang="en-US" dirty="0" smtClean="0">
                <a:solidFill>
                  <a:srgbClr val="000000"/>
                </a:solidFill>
                <a:sym typeface="Verdana" charset="0"/>
              </a:rPr>
              <a:t>We’ll show on </a:t>
            </a:r>
            <a:r>
              <a:rPr lang="en-US" dirty="0" err="1" smtClean="0">
                <a:solidFill>
                  <a:srgbClr val="000000"/>
                </a:solidFill>
                <a:sym typeface="Verdana" charset="0"/>
              </a:rPr>
              <a:t>on</a:t>
            </a:r>
            <a:r>
              <a:rPr lang="en-US" dirty="0" smtClean="0">
                <a:solidFill>
                  <a:srgbClr val="000000"/>
                </a:solidFill>
                <a:sym typeface="Verdana" charset="0"/>
              </a:rPr>
              <a:t> next few slides how we build the push buffer for RSX. The main point is that we try to be only few blocks ahead of RSX. In ideal case if RSX consumes push buffer from block N, SPUs are generating block N+2. This allows us to reuse blocks within the same frame as soon as RSX consumes these.</a:t>
            </a:r>
          </a:p>
          <a:p>
            <a:pPr marL="39688" eaLnBrk="1" hangingPunct="1">
              <a:spcBef>
                <a:spcPts val="450"/>
              </a:spcBef>
            </a:pPr>
            <a:endParaRPr lang="en-US" dirty="0" smtClean="0">
              <a:solidFill>
                <a:srgbClr val="000000"/>
              </a:solidFill>
              <a:sym typeface="Verdana" charset="0"/>
            </a:endParaRPr>
          </a:p>
          <a:p>
            <a:pPr marL="39688" eaLnBrk="1" hangingPunct="1">
              <a:spcBef>
                <a:spcPts val="450"/>
              </a:spcBef>
            </a:pPr>
            <a:r>
              <a:rPr lang="en-US" b="1" dirty="0" smtClean="0">
                <a:solidFill>
                  <a:srgbClr val="000000"/>
                </a:solidFill>
                <a:sym typeface="Verdana" charset="0"/>
              </a:rPr>
              <a:t>Allocate memory for skinning early…</a:t>
            </a:r>
          </a:p>
          <a:p>
            <a:pPr marL="39688" eaLnBrk="1" hangingPunct="1">
              <a:spcBef>
                <a:spcPts val="450"/>
              </a:spcBef>
            </a:pPr>
            <a:r>
              <a:rPr lang="en-US" dirty="0" smtClean="0">
                <a:solidFill>
                  <a:srgbClr val="000000"/>
                </a:solidFill>
                <a:sym typeface="Verdana" charset="0"/>
              </a:rPr>
              <a:t>We know how the frame will look - what would be the </a:t>
            </a:r>
            <a:r>
              <a:rPr lang="en-US" dirty="0" err="1" smtClean="0">
                <a:solidFill>
                  <a:srgbClr val="000000"/>
                </a:solidFill>
                <a:sym typeface="Verdana" charset="0"/>
              </a:rPr>
              <a:t>AllocationID</a:t>
            </a:r>
            <a:r>
              <a:rPr lang="en-US" dirty="0" smtClean="0">
                <a:solidFill>
                  <a:srgbClr val="000000"/>
                </a:solidFill>
                <a:sym typeface="Verdana" charset="0"/>
              </a:rPr>
              <a:t> at the end of each logical block (geometry pass, lighting pass). Therefore depending on the objects features (transparent yes/no, shadow casting yes/no) we can determine the latest point where the skinned vertex arrays are still needed (geometry pass, lighting pass, forward pass, end of frame).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1"/>
          <p:cNvSpPr>
            <a:spLocks noChangeArrowheads="1" noTextEdit="1"/>
          </p:cNvSpPr>
          <p:nvPr>
            <p:ph type="sldImg"/>
          </p:nvPr>
        </p:nvSpPr>
        <p:spPr>
          <a:solidFill>
            <a:srgbClr val="FFFFFF"/>
          </a:solidFill>
          <a:ln/>
        </p:spPr>
      </p:sp>
      <p:sp>
        <p:nvSpPr>
          <p:cNvPr id="94211" name="Rectangle 2"/>
          <p:cNvSpPr>
            <a:spLocks noChangeArrowheads="1"/>
          </p:cNvSpPr>
          <p:nvPr>
            <p:ph type="body" idx="1"/>
          </p:nvPr>
        </p:nvSpPr>
        <p:spPr>
          <a:noFill/>
        </p:spPr>
        <p:txBody>
          <a:bodyPr>
            <a:normAutofit/>
          </a:bodyPr>
          <a:lstStyle/>
          <a:p>
            <a:pPr marL="39688" eaLnBrk="1" hangingPunct="1">
              <a:spcBef>
                <a:spcPts val="450"/>
              </a:spcBef>
            </a:pPr>
            <a:r>
              <a:rPr lang="en-US" dirty="0" smtClean="0">
                <a:solidFill>
                  <a:srgbClr val="000000"/>
                </a:solidFill>
                <a:ea typeface="Verdana" charset="0"/>
                <a:cs typeface="Verdana" charset="0"/>
                <a:sym typeface="Verdana" charset="0"/>
              </a:rPr>
              <a:t>Example:</a:t>
            </a:r>
          </a:p>
          <a:p>
            <a:pPr marL="39688" eaLnBrk="1" hangingPunct="1">
              <a:spcBef>
                <a:spcPts val="450"/>
              </a:spcBef>
            </a:pPr>
            <a:endParaRPr lang="en-US" dirty="0" smtClean="0">
              <a:solidFill>
                <a:srgbClr val="000000"/>
              </a:solidFill>
              <a:ea typeface="Verdana" charset="0"/>
              <a:cs typeface="Verdana" charset="0"/>
              <a:sym typeface="Verdana" charset="0"/>
            </a:endParaRPr>
          </a:p>
          <a:p>
            <a:pPr marL="39688" eaLnBrk="1" hangingPunct="1">
              <a:spcBef>
                <a:spcPts val="450"/>
              </a:spcBef>
            </a:pPr>
            <a:r>
              <a:rPr lang="en-US" dirty="0" smtClean="0">
                <a:solidFill>
                  <a:srgbClr val="000000"/>
                </a:solidFill>
                <a:ea typeface="Verdana" charset="0"/>
                <a:cs typeface="Verdana" charset="0"/>
                <a:sym typeface="Verdana" charset="0"/>
              </a:rPr>
              <a:t>Allocate block with ID N (let’s say for the geometry pass).</a:t>
            </a:r>
          </a:p>
          <a:p>
            <a:pPr marL="39688" eaLnBrk="1" hangingPunct="1">
              <a:spcBef>
                <a:spcPts val="450"/>
              </a:spcBef>
            </a:pPr>
            <a:r>
              <a:rPr lang="en-US" dirty="0" smtClean="0">
                <a:solidFill>
                  <a:srgbClr val="000000"/>
                </a:solidFill>
                <a:ea typeface="Verdana" charset="0"/>
                <a:cs typeface="Verdana" charset="0"/>
                <a:sym typeface="Verdana" charset="0"/>
              </a:rPr>
              <a:t>Again - it does not matter what is the block position in memory.</a:t>
            </a:r>
          </a:p>
          <a:p>
            <a:pPr marL="39688" eaLnBrk="1" hangingPunct="1">
              <a:spcBef>
                <a:spcPts val="450"/>
              </a:spcBef>
            </a:pPr>
            <a:r>
              <a:rPr lang="en-US" dirty="0" smtClean="0">
                <a:solidFill>
                  <a:srgbClr val="000000"/>
                </a:solidFill>
                <a:ea typeface="Verdana" charset="0"/>
                <a:cs typeface="Verdana" charset="0"/>
                <a:sym typeface="Verdana" charset="0"/>
              </a:rPr>
              <a:t>What matters is that we gave it </a:t>
            </a:r>
            <a:r>
              <a:rPr lang="en-US" dirty="0" err="1" smtClean="0">
                <a:solidFill>
                  <a:srgbClr val="000000"/>
                </a:solidFill>
                <a:ea typeface="Verdana" charset="0"/>
                <a:cs typeface="Verdana" charset="0"/>
                <a:sym typeface="Verdana" charset="0"/>
              </a:rPr>
              <a:t>allocationID</a:t>
            </a:r>
            <a:r>
              <a:rPr lang="en-US" dirty="0" smtClean="0">
                <a:solidFill>
                  <a:srgbClr val="000000"/>
                </a:solidFill>
                <a:ea typeface="Verdana" charset="0"/>
                <a:cs typeface="Verdana" charset="0"/>
                <a:sym typeface="Verdana" charset="0"/>
              </a:rPr>
              <a:t> 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1"/>
          <p:cNvSpPr>
            <a:spLocks noChangeArrowheads="1" noTextEdit="1"/>
          </p:cNvSpPr>
          <p:nvPr>
            <p:ph type="sldImg"/>
          </p:nvPr>
        </p:nvSpPr>
        <p:spPr>
          <a:solidFill>
            <a:srgbClr val="FFFFFF"/>
          </a:solidFill>
          <a:ln/>
        </p:spPr>
      </p:sp>
      <p:sp>
        <p:nvSpPr>
          <p:cNvPr id="95235" name="Rectangle 2"/>
          <p:cNvSpPr>
            <a:spLocks noChangeArrowheads="1"/>
          </p:cNvSpPr>
          <p:nvPr>
            <p:ph type="body" idx="1"/>
          </p:nvPr>
        </p:nvSpPr>
        <p:spPr>
          <a:noFill/>
        </p:spPr>
        <p:txBody>
          <a:bodyPr>
            <a:normAutofit/>
          </a:bodyPr>
          <a:lstStyle/>
          <a:p>
            <a:pPr marL="39688" eaLnBrk="1" hangingPunct="1">
              <a:spcBef>
                <a:spcPts val="450"/>
              </a:spcBef>
            </a:pPr>
            <a:r>
              <a:rPr lang="en-US" dirty="0" smtClean="0">
                <a:solidFill>
                  <a:srgbClr val="000000"/>
                </a:solidFill>
                <a:sym typeface="Verdana" charset="0"/>
              </a:rPr>
              <a:t>Write the RSX stall to prevent RSX entering the block until it is full and we start to add the render commands.</a:t>
            </a:r>
          </a:p>
          <a:p>
            <a:pPr marL="39688" eaLnBrk="1" hangingPunct="1">
              <a:spcBef>
                <a:spcPts val="450"/>
              </a:spcBef>
            </a:pPr>
            <a:endParaRPr lang="en-US" dirty="0" smtClean="0">
              <a:solidFill>
                <a:srgbClr val="000000"/>
              </a:solidFill>
              <a:sym typeface="Verdana" charset="0"/>
            </a:endParaRPr>
          </a:p>
          <a:p>
            <a:pPr marL="39688" eaLnBrk="1" hangingPunct="1">
              <a:spcBef>
                <a:spcPts val="450"/>
              </a:spcBef>
            </a:pPr>
            <a:r>
              <a:rPr lang="en-US" dirty="0" smtClean="0">
                <a:solidFill>
                  <a:srgbClr val="000000"/>
                </a:solidFill>
                <a:sym typeface="Verdana" charset="0"/>
              </a:rPr>
              <a:t>We usually don’t hit the stall because SPUs are quick enough to fully fill the block and unlock it before RSX hits this point (will be shown later).</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
          <p:cNvSpPr>
            <a:spLocks noChangeArrowheads="1" noTextEdit="1"/>
          </p:cNvSpPr>
          <p:nvPr>
            <p:ph type="sldImg"/>
          </p:nvPr>
        </p:nvSpPr>
        <p:spPr>
          <a:solidFill>
            <a:srgbClr val="FFFFFF"/>
          </a:solidFill>
          <a:ln/>
        </p:spPr>
      </p:sp>
      <p:sp>
        <p:nvSpPr>
          <p:cNvPr id="96259" name="Rectangle 2"/>
          <p:cNvSpPr>
            <a:spLocks noChangeArrowheads="1"/>
          </p:cNvSpPr>
          <p:nvPr>
            <p:ph type="body" idx="1"/>
          </p:nvPr>
        </p:nvSpPr>
        <p:spPr>
          <a:noFill/>
        </p:spPr>
        <p:txBody>
          <a:bodyPr>
            <a:normAutofit/>
          </a:bodyPr>
          <a:lstStyle/>
          <a:p>
            <a:pPr marL="39688" eaLnBrk="1" hangingPunct="1">
              <a:spcBef>
                <a:spcPts val="450"/>
              </a:spcBef>
            </a:pPr>
            <a:r>
              <a:rPr lang="en-US" dirty="0" smtClean="0">
                <a:solidFill>
                  <a:srgbClr val="000000"/>
                </a:solidFill>
                <a:ea typeface="Verdana" charset="0"/>
                <a:cs typeface="Verdana" charset="0"/>
                <a:sym typeface="Verdana" charset="0"/>
              </a:rPr>
              <a:t>When the block is full, allocate new one with ID N+1 to continue with the push buffer generation.</a:t>
            </a:r>
          </a:p>
          <a:p>
            <a:pPr marL="39688" eaLnBrk="1" hangingPunct="1">
              <a:spcBef>
                <a:spcPts val="450"/>
              </a:spcBef>
            </a:pPr>
            <a:endParaRPr lang="en-US" dirty="0" smtClean="0">
              <a:solidFill>
                <a:srgbClr val="000000"/>
              </a:solidFill>
              <a:ea typeface="Verdana" charset="0"/>
              <a:cs typeface="Verdana" charset="0"/>
              <a:sym typeface="Verdana" charset="0"/>
            </a:endParaRPr>
          </a:p>
          <a:p>
            <a:pPr marL="39688" eaLnBrk="1" hangingPunct="1">
              <a:spcBef>
                <a:spcPts val="450"/>
              </a:spcBef>
            </a:pPr>
            <a:r>
              <a:rPr lang="en-US" dirty="0" smtClean="0">
                <a:solidFill>
                  <a:srgbClr val="000000"/>
                </a:solidFill>
                <a:ea typeface="Verdana" charset="0"/>
                <a:cs typeface="Verdana" charset="0"/>
                <a:sym typeface="Verdana" charset="0"/>
              </a:rPr>
              <a:t>Block N+1 - again - does not matter what is the memory position relative to block 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1"/>
          <p:cNvSpPr>
            <a:spLocks noChangeArrowheads="1" noTextEdit="1"/>
          </p:cNvSpPr>
          <p:nvPr>
            <p:ph type="sldImg"/>
          </p:nvPr>
        </p:nvSpPr>
        <p:spPr>
          <a:solidFill>
            <a:srgbClr val="FFFFFF"/>
          </a:solidFill>
          <a:ln/>
        </p:spPr>
      </p:sp>
      <p:sp>
        <p:nvSpPr>
          <p:cNvPr id="97283" name="Rectangle 2"/>
          <p:cNvSpPr>
            <a:spLocks noChangeArrowheads="1"/>
          </p:cNvSpPr>
          <p:nvPr>
            <p:ph type="body" idx="1"/>
          </p:nvPr>
        </p:nvSpPr>
        <p:spPr>
          <a:noFill/>
        </p:spPr>
        <p:txBody>
          <a:bodyPr>
            <a:normAutofit/>
          </a:bodyPr>
          <a:lstStyle/>
          <a:p>
            <a:pPr marL="39688" eaLnBrk="1" hangingPunct="1">
              <a:spcBef>
                <a:spcPts val="450"/>
              </a:spcBef>
            </a:pPr>
            <a:r>
              <a:rPr lang="en-US" dirty="0" smtClean="0">
                <a:solidFill>
                  <a:srgbClr val="000000"/>
                </a:solidFill>
                <a:sym typeface="Verdana" charset="0"/>
              </a:rPr>
              <a:t>First instruction of the new buffer is be “Free block N” to free the previous block. This means when RSX hits this point, block N will become available for any allocations.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1"/>
          <p:cNvSpPr>
            <a:spLocks noChangeArrowheads="1" noTextEdit="1"/>
          </p:cNvSpPr>
          <p:nvPr>
            <p:ph type="sldImg"/>
          </p:nvPr>
        </p:nvSpPr>
        <p:spPr>
          <a:solidFill>
            <a:srgbClr val="FFFFFF"/>
          </a:solidFill>
          <a:ln/>
        </p:spPr>
      </p:sp>
      <p:sp>
        <p:nvSpPr>
          <p:cNvPr id="98307" name="Rectangle 2"/>
          <p:cNvSpPr>
            <a:spLocks noChangeArrowheads="1"/>
          </p:cNvSpPr>
          <p:nvPr>
            <p:ph type="body" idx="1"/>
          </p:nvPr>
        </p:nvSpPr>
        <p:spPr>
          <a:noFill/>
        </p:spPr>
        <p:txBody>
          <a:bodyPr>
            <a:normAutofit/>
          </a:bodyPr>
          <a:lstStyle/>
          <a:p>
            <a:pPr marL="39688" eaLnBrk="1" hangingPunct="1">
              <a:spcBef>
                <a:spcPts val="450"/>
              </a:spcBef>
            </a:pPr>
            <a:r>
              <a:rPr lang="en-US" dirty="0" smtClean="0">
                <a:solidFill>
                  <a:srgbClr val="000000"/>
                </a:solidFill>
                <a:sym typeface="Verdana" charset="0"/>
              </a:rPr>
              <a:t>Second instruction is RSX stall just like in the previous case.</a:t>
            </a:r>
          </a:p>
          <a:p>
            <a:pPr marL="39688" eaLnBrk="1" hangingPunct="1">
              <a:spcBef>
                <a:spcPts val="450"/>
              </a:spcBef>
            </a:pPr>
            <a:r>
              <a:rPr lang="en-US" dirty="0" smtClean="0">
                <a:solidFill>
                  <a:srgbClr val="000000"/>
                </a:solidFill>
                <a:sym typeface="Verdana" charset="0"/>
              </a:rPr>
              <a:t>This way RSX can free the old block as soon as possible and will wait until the new block is filled.</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
          <p:cNvSpPr>
            <a:spLocks noChangeArrowheads="1" noTextEdit="1"/>
          </p:cNvSpPr>
          <p:nvPr>
            <p:ph type="sldImg"/>
          </p:nvPr>
        </p:nvSpPr>
        <p:spPr>
          <a:solidFill>
            <a:srgbClr val="FFFFFF"/>
          </a:solidFill>
          <a:ln/>
        </p:spPr>
      </p:sp>
      <p:sp>
        <p:nvSpPr>
          <p:cNvPr id="99331" name="Rectangle 2"/>
          <p:cNvSpPr>
            <a:spLocks noChangeArrowheads="1"/>
          </p:cNvSpPr>
          <p:nvPr>
            <p:ph type="body" idx="1"/>
          </p:nvPr>
        </p:nvSpPr>
        <p:spPr>
          <a:noFill/>
        </p:spPr>
        <p:txBody>
          <a:bodyPr>
            <a:normAutofit/>
          </a:bodyPr>
          <a:lstStyle/>
          <a:p>
            <a:pPr marL="39688" eaLnBrk="1" hangingPunct="1">
              <a:spcBef>
                <a:spcPts val="450"/>
              </a:spcBef>
            </a:pPr>
            <a:r>
              <a:rPr lang="en-US" dirty="0" smtClean="0">
                <a:solidFill>
                  <a:srgbClr val="000000"/>
                </a:solidFill>
                <a:ea typeface="Verdana" charset="0"/>
                <a:cs typeface="Verdana" charset="0"/>
                <a:sym typeface="Verdana" charset="0"/>
              </a:rPr>
              <a:t>Next we connect old and new block with the jump - we instruct RSX to continue with block N+1.</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1"/>
          <p:cNvSpPr>
            <a:spLocks noChangeArrowheads="1" noTextEdit="1"/>
          </p:cNvSpPr>
          <p:nvPr>
            <p:ph type="sldImg"/>
          </p:nvPr>
        </p:nvSpPr>
        <p:spPr>
          <a:solidFill>
            <a:srgbClr val="FFFFFF"/>
          </a:solidFill>
          <a:ln/>
        </p:spPr>
      </p:sp>
      <p:sp>
        <p:nvSpPr>
          <p:cNvPr id="100355" name="Rectangle 2"/>
          <p:cNvSpPr>
            <a:spLocks noChangeArrowheads="1"/>
          </p:cNvSpPr>
          <p:nvPr>
            <p:ph type="body" idx="1"/>
          </p:nvPr>
        </p:nvSpPr>
        <p:spPr>
          <a:noFill/>
        </p:spPr>
        <p:txBody>
          <a:bodyPr>
            <a:normAutofit/>
          </a:bodyPr>
          <a:lstStyle/>
          <a:p>
            <a:pPr marL="39688" eaLnBrk="1" hangingPunct="1">
              <a:spcBef>
                <a:spcPts val="450"/>
              </a:spcBef>
            </a:pPr>
            <a:r>
              <a:rPr lang="en-US" dirty="0" smtClean="0">
                <a:solidFill>
                  <a:srgbClr val="000000"/>
                </a:solidFill>
                <a:sym typeface="Verdana" charset="0"/>
              </a:rPr>
              <a:t>... and we remove the RSX stall so if the RSX was fast enough and was actually stalling on that point, it can consume commands from block N and then just continue on block N+1 (possibly stall in N+1 until the wait command is removed).</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1"/>
          <p:cNvSpPr>
            <a:spLocks noChangeArrowheads="1" noTextEdit="1"/>
          </p:cNvSpPr>
          <p:nvPr>
            <p:ph type="sldImg"/>
          </p:nvPr>
        </p:nvSpPr>
        <p:spPr>
          <a:solidFill>
            <a:srgbClr val="FFFFFF"/>
          </a:solidFill>
          <a:ln/>
        </p:spPr>
      </p:sp>
      <p:sp>
        <p:nvSpPr>
          <p:cNvPr id="101379" name="Rectangle 2"/>
          <p:cNvSpPr>
            <a:spLocks noChangeArrowheads="1"/>
          </p:cNvSpPr>
          <p:nvPr>
            <p:ph type="body" idx="1"/>
          </p:nvPr>
        </p:nvSpPr>
        <p:spPr>
          <a:noFill/>
        </p:spPr>
        <p:txBody>
          <a:bodyPr>
            <a:normAutofit/>
          </a:bodyPr>
          <a:lstStyle/>
          <a:p>
            <a:pPr marL="39688" eaLnBrk="1" hangingPunct="1">
              <a:spcBef>
                <a:spcPts val="450"/>
              </a:spcBef>
            </a:pPr>
            <a:r>
              <a:rPr lang="en-US" dirty="0" smtClean="0">
                <a:solidFill>
                  <a:srgbClr val="000000"/>
                </a:solidFill>
                <a:ea typeface="Verdana" charset="0"/>
                <a:cs typeface="Verdana" charset="0"/>
                <a:sym typeface="Verdana" charset="0"/>
              </a:rPr>
              <a:t>Then we start to fill the new block and if it’s full, we proceed as before.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1"/>
          <p:cNvSpPr>
            <a:spLocks noChangeArrowheads="1" noTextEdit="1"/>
          </p:cNvSpPr>
          <p:nvPr>
            <p:ph type="sldImg"/>
          </p:nvPr>
        </p:nvSpPr>
        <p:spPr>
          <a:solidFill>
            <a:srgbClr val="FFFFFF"/>
          </a:solidFill>
          <a:ln/>
        </p:spPr>
      </p:sp>
      <p:sp>
        <p:nvSpPr>
          <p:cNvPr id="65539" name="Rectangle 2"/>
          <p:cNvSpPr>
            <a:spLocks noChangeArrowheads="1"/>
          </p:cNvSpPr>
          <p:nvPr>
            <p:ph type="body" idx="1"/>
          </p:nvPr>
        </p:nvSpPr>
        <p:spPr>
          <a:noFill/>
        </p:spPr>
        <p:txBody>
          <a:bodyPr/>
          <a:lstStyle/>
          <a:p>
            <a:pPr marL="39688" eaLnBrk="1" hangingPunct="1">
              <a:spcBef>
                <a:spcPts val="450"/>
              </a:spcBef>
            </a:pPr>
            <a:r>
              <a:rPr lang="en-US" sz="1000" dirty="0" smtClean="0">
                <a:solidFill>
                  <a:srgbClr val="000000"/>
                </a:solidFill>
                <a:ea typeface="Verdana" charset="0"/>
                <a:cs typeface="Verdana" charset="0"/>
                <a:sym typeface="Verdana" charset="0"/>
              </a:rPr>
              <a:t>Lighting pass comes right after geometry pass. On the picture you can see the scene and we’re going to add more lights there.</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1"/>
          <p:cNvSpPr>
            <a:spLocks noChangeArrowheads="1" noTextEdit="1"/>
          </p:cNvSpPr>
          <p:nvPr>
            <p:ph type="sldImg"/>
          </p:nvPr>
        </p:nvSpPr>
        <p:spPr>
          <a:solidFill>
            <a:srgbClr val="FFFFFF"/>
          </a:solidFill>
          <a:ln/>
        </p:spPr>
      </p:sp>
      <p:sp>
        <p:nvSpPr>
          <p:cNvPr id="102403" name="Rectangle 2"/>
          <p:cNvSpPr>
            <a:spLocks noChangeArrowheads="1"/>
          </p:cNvSpPr>
          <p:nvPr>
            <p:ph type="body" idx="1"/>
          </p:nvPr>
        </p:nvSpPr>
        <p:spPr>
          <a:noFill/>
        </p:spPr>
        <p:txBody>
          <a:bodyPr>
            <a:normAutofit/>
          </a:bodyPr>
          <a:lstStyle/>
          <a:p>
            <a:pPr marL="39688" eaLnBrk="1" hangingPunct="1">
              <a:spcBef>
                <a:spcPts val="450"/>
              </a:spcBef>
            </a:pPr>
            <a:r>
              <a:rPr lang="en-US" dirty="0" smtClean="0">
                <a:solidFill>
                  <a:srgbClr val="000000"/>
                </a:solidFill>
                <a:ea typeface="Verdana" charset="0"/>
                <a:cs typeface="Verdana" charset="0"/>
                <a:sym typeface="Verdana" charset="0"/>
              </a:rPr>
              <a:t>But it’s not that simple...</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1"/>
          <p:cNvSpPr>
            <a:spLocks noChangeArrowheads="1" noTextEdit="1"/>
          </p:cNvSpPr>
          <p:nvPr>
            <p:ph type="sldImg"/>
          </p:nvPr>
        </p:nvSpPr>
        <p:spPr>
          <a:solidFill>
            <a:srgbClr val="FFFFFF"/>
          </a:solidFill>
          <a:ln/>
        </p:spPr>
      </p:sp>
      <p:sp>
        <p:nvSpPr>
          <p:cNvPr id="103427" name="Rectangle 2"/>
          <p:cNvSpPr>
            <a:spLocks noChangeArrowheads="1"/>
          </p:cNvSpPr>
          <p:nvPr>
            <p:ph type="body" idx="1"/>
          </p:nvPr>
        </p:nvSpPr>
        <p:spPr>
          <a:noFill/>
        </p:spPr>
        <p:txBody>
          <a:bodyPr>
            <a:normAutofit/>
          </a:bodyPr>
          <a:lstStyle/>
          <a:p>
            <a:pPr marL="39688" eaLnBrk="1" hangingPunct="1">
              <a:spcBef>
                <a:spcPts val="450"/>
              </a:spcBef>
            </a:pPr>
            <a:r>
              <a:rPr lang="en-US" dirty="0" smtClean="0">
                <a:solidFill>
                  <a:srgbClr val="000000"/>
                </a:solidFill>
                <a:ea typeface="Verdana" charset="0"/>
                <a:cs typeface="Verdana" charset="0"/>
                <a:sym typeface="Verdana" charset="0"/>
              </a:rPr>
              <a:t>While we generate the draw command to the push buffer...</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1"/>
          <p:cNvSpPr>
            <a:spLocks noChangeArrowheads="1" noTextEdit="1"/>
          </p:cNvSpPr>
          <p:nvPr>
            <p:ph type="sldImg"/>
          </p:nvPr>
        </p:nvSpPr>
        <p:spPr>
          <a:solidFill>
            <a:srgbClr val="FFFFFF"/>
          </a:solidFill>
          <a:ln/>
        </p:spPr>
      </p:sp>
      <p:sp>
        <p:nvSpPr>
          <p:cNvPr id="104451" name="Rectangle 2"/>
          <p:cNvSpPr>
            <a:spLocks noChangeArrowheads="1"/>
          </p:cNvSpPr>
          <p:nvPr>
            <p:ph type="body" idx="1"/>
          </p:nvPr>
        </p:nvSpPr>
        <p:spPr>
          <a:noFill/>
        </p:spPr>
        <p:txBody>
          <a:bodyPr>
            <a:normAutofit/>
          </a:bodyPr>
          <a:lstStyle/>
          <a:p>
            <a:pPr marL="39688" eaLnBrk="1" hangingPunct="1">
              <a:spcBef>
                <a:spcPts val="450"/>
              </a:spcBef>
            </a:pPr>
            <a:r>
              <a:rPr lang="en-US" dirty="0" smtClean="0">
                <a:solidFill>
                  <a:srgbClr val="000000"/>
                </a:solidFill>
                <a:ea typeface="Verdana" charset="0"/>
                <a:cs typeface="Verdana" charset="0"/>
                <a:sym typeface="Verdana" charset="0"/>
              </a:rPr>
              <a:t>... we also generate the additional data. In this case IBL textures (8x8xRGBA8). And we don’t store these into separate memory block, but we use the other side of the same block used for push buffer.</a:t>
            </a:r>
          </a:p>
          <a:p>
            <a:pPr marL="39688" eaLnBrk="1" hangingPunct="1">
              <a:spcBef>
                <a:spcPts val="450"/>
              </a:spcBef>
            </a:pPr>
            <a:endParaRPr lang="en-US" dirty="0" smtClean="0">
              <a:solidFill>
                <a:srgbClr val="000000"/>
              </a:solidFill>
              <a:ea typeface="Verdana" charset="0"/>
              <a:cs typeface="Verdana" charset="0"/>
              <a:sym typeface="Verdana"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1"/>
          <p:cNvSpPr>
            <a:spLocks noChangeArrowheads="1" noTextEdit="1"/>
          </p:cNvSpPr>
          <p:nvPr>
            <p:ph type="sldImg"/>
          </p:nvPr>
        </p:nvSpPr>
        <p:spPr>
          <a:solidFill>
            <a:srgbClr val="FFFFFF"/>
          </a:solidFill>
          <a:ln/>
        </p:spPr>
      </p:sp>
      <p:sp>
        <p:nvSpPr>
          <p:cNvPr id="105475" name="Rectangle 2"/>
          <p:cNvSpPr>
            <a:spLocks noChangeArrowheads="1"/>
          </p:cNvSpPr>
          <p:nvPr>
            <p:ph type="body" idx="1"/>
          </p:nvPr>
        </p:nvSpPr>
        <p:spPr>
          <a:noFill/>
        </p:spPr>
        <p:txBody>
          <a:bodyPr>
            <a:normAutofit/>
          </a:bodyPr>
          <a:lstStyle/>
          <a:p>
            <a:pPr marL="39688" eaLnBrk="1" hangingPunct="1">
              <a:spcBef>
                <a:spcPts val="450"/>
              </a:spcBef>
            </a:pPr>
            <a:r>
              <a:rPr lang="en-US" dirty="0" smtClean="0">
                <a:solidFill>
                  <a:srgbClr val="000000"/>
                </a:solidFill>
                <a:sym typeface="Verdana" charset="0"/>
              </a:rPr>
              <a:t>As we add more and more commands, gap between the blocks becomes smaller…</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1"/>
          <p:cNvSpPr>
            <a:spLocks noChangeArrowheads="1" noTextEdit="1"/>
          </p:cNvSpPr>
          <p:nvPr>
            <p:ph type="sldImg"/>
          </p:nvPr>
        </p:nvSpPr>
        <p:spPr>
          <a:solidFill>
            <a:srgbClr val="FFFFFF"/>
          </a:solidFill>
          <a:ln/>
        </p:spPr>
      </p:sp>
      <p:sp>
        <p:nvSpPr>
          <p:cNvPr id="106499" name="Rectangle 2"/>
          <p:cNvSpPr>
            <a:spLocks noChangeArrowheads="1"/>
          </p:cNvSpPr>
          <p:nvPr>
            <p:ph type="body" idx="1"/>
          </p:nvPr>
        </p:nvSpPr>
        <p:spPr>
          <a:noFill/>
        </p:spPr>
        <p:txBody>
          <a:bodyPr>
            <a:normAutofit/>
          </a:bodyPr>
          <a:lstStyle/>
          <a:p>
            <a:pPr marL="39688" eaLnBrk="1" hangingPunct="1">
              <a:spcBef>
                <a:spcPts val="450"/>
              </a:spcBef>
            </a:pPr>
            <a:r>
              <a:rPr lang="en-US" dirty="0" smtClean="0">
                <a:solidFill>
                  <a:srgbClr val="000000"/>
                </a:solidFill>
                <a:sym typeface="Verdana" charset="0"/>
              </a:rPr>
              <a:t>... and smaller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Rot="1" noChangeArrowheads="1" noTextEdit="1"/>
          </p:cNvSpPr>
          <p:nvPr>
            <p:ph type="sldImg"/>
          </p:nvPr>
        </p:nvSpPr>
        <p:spPr>
          <a:ln/>
        </p:spPr>
      </p:sp>
      <p:sp>
        <p:nvSpPr>
          <p:cNvPr id="107523" name="Rectangle 3"/>
          <p:cNvSpPr>
            <a:spLocks noGrp="1" noChangeArrowheads="1"/>
          </p:cNvSpPr>
          <p:nvPr>
            <p:ph type="body" idx="1"/>
          </p:nvPr>
        </p:nvSpPr>
        <p:spPr>
          <a:noFill/>
        </p:spPr>
        <p:txBody>
          <a:bodyPr>
            <a:normAutofit/>
          </a:bodyPr>
          <a:lstStyle/>
          <a:p>
            <a:pPr eaLnBrk="1" hangingPunct="1">
              <a:spcBef>
                <a:spcPts val="450"/>
              </a:spcBef>
            </a:pPr>
            <a:r>
              <a:rPr lang="en-US" dirty="0" smtClean="0">
                <a:solidFill>
                  <a:srgbClr val="000000"/>
                </a:solidFill>
                <a:sym typeface="Verdana" charset="0"/>
              </a:rPr>
              <a:t>... and even smaller …</a:t>
            </a:r>
            <a:endParaRPr lang="en-US" sz="400" b="1"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1"/>
          <p:cNvSpPr>
            <a:spLocks noChangeArrowheads="1" noTextEdit="1"/>
          </p:cNvSpPr>
          <p:nvPr>
            <p:ph type="sldImg"/>
          </p:nvPr>
        </p:nvSpPr>
        <p:spPr>
          <a:solidFill>
            <a:srgbClr val="FFFFFF"/>
          </a:solidFill>
          <a:ln/>
        </p:spPr>
      </p:sp>
      <p:sp>
        <p:nvSpPr>
          <p:cNvPr id="108547" name="Rectangle 2"/>
          <p:cNvSpPr>
            <a:spLocks noChangeArrowheads="1"/>
          </p:cNvSpPr>
          <p:nvPr>
            <p:ph type="body" idx="1"/>
          </p:nvPr>
        </p:nvSpPr>
        <p:spPr>
          <a:noFill/>
        </p:spPr>
        <p:txBody>
          <a:bodyPr>
            <a:normAutofit/>
          </a:bodyPr>
          <a:lstStyle/>
          <a:p>
            <a:pPr marL="39688" eaLnBrk="1" hangingPunct="1">
              <a:spcBef>
                <a:spcPts val="450"/>
              </a:spcBef>
            </a:pPr>
            <a:r>
              <a:rPr lang="en-US" dirty="0" smtClean="0">
                <a:solidFill>
                  <a:srgbClr val="000000"/>
                </a:solidFill>
                <a:sym typeface="Verdana" charset="0"/>
              </a:rPr>
              <a:t>… until it closes. Then the block is full and we actually allocate block N+1.</a:t>
            </a:r>
          </a:p>
          <a:p>
            <a:pPr marL="39688" eaLnBrk="1" hangingPunct="1">
              <a:spcBef>
                <a:spcPts val="450"/>
              </a:spcBef>
            </a:pPr>
            <a:endParaRPr lang="en-US" dirty="0" smtClean="0">
              <a:solidFill>
                <a:srgbClr val="000000"/>
              </a:solidFill>
              <a:sym typeface="Verdana" charset="0"/>
            </a:endParaRPr>
          </a:p>
          <a:p>
            <a:pPr marL="39688" eaLnBrk="1" hangingPunct="1">
              <a:spcBef>
                <a:spcPts val="450"/>
              </a:spcBef>
            </a:pPr>
            <a:r>
              <a:rPr lang="en-US" dirty="0" smtClean="0">
                <a:solidFill>
                  <a:srgbClr val="000000"/>
                </a:solidFill>
                <a:sym typeface="Verdana" charset="0"/>
              </a:rPr>
              <a:t>We do this to promote memory locality - IBLs are generated just-in-time and the memory this uses will be freed with the command that uses it.</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1"/>
          <p:cNvSpPr>
            <a:spLocks noChangeArrowheads="1" noTextEdit="1"/>
          </p:cNvSpPr>
          <p:nvPr>
            <p:ph type="sldImg"/>
          </p:nvPr>
        </p:nvSpPr>
        <p:spPr>
          <a:solidFill>
            <a:srgbClr val="FFFFFF"/>
          </a:solidFill>
          <a:ln/>
        </p:spPr>
      </p:sp>
      <p:sp>
        <p:nvSpPr>
          <p:cNvPr id="109571" name="Rectangle 2"/>
          <p:cNvSpPr>
            <a:spLocks noChangeArrowheads="1"/>
          </p:cNvSpPr>
          <p:nvPr>
            <p:ph type="body" idx="1"/>
          </p:nvPr>
        </p:nvSpPr>
        <p:spPr>
          <a:noFill/>
        </p:spPr>
        <p:txBody>
          <a:bodyPr>
            <a:normAutofit/>
          </a:bodyPr>
          <a:lstStyle/>
          <a:p>
            <a:pPr marL="39688" eaLnBrk="1" hangingPunct="1">
              <a:spcBef>
                <a:spcPts val="450"/>
              </a:spcBef>
            </a:pPr>
            <a:r>
              <a:rPr lang="en-US" dirty="0" smtClean="0">
                <a:solidFill>
                  <a:srgbClr val="000000"/>
                </a:solidFill>
                <a:sym typeface="Verdana" charset="0"/>
              </a:rPr>
              <a:t>Keep it simple - this is what Deferred shading allowed us to do – we have simple rendering pipeline with few optimizations in place to make it run fast &amp; within desired memory budgets. Forward rendering would not allow us to have this level of predictability with all possible material/light combinations on screen.</a:t>
            </a:r>
          </a:p>
          <a:p>
            <a:pPr marL="39688" eaLnBrk="1" hangingPunct="1">
              <a:spcBef>
                <a:spcPts val="450"/>
              </a:spcBef>
            </a:pPr>
            <a:endParaRPr lang="en-US" dirty="0" smtClean="0">
              <a:solidFill>
                <a:srgbClr val="000000"/>
              </a:solidFill>
              <a:sym typeface="Verdana" charset="0"/>
            </a:endParaRPr>
          </a:p>
          <a:p>
            <a:pPr marL="39688" eaLnBrk="1" hangingPunct="1">
              <a:spcBef>
                <a:spcPts val="450"/>
              </a:spcBef>
            </a:pPr>
            <a:r>
              <a:rPr lang="en-US" dirty="0" smtClean="0">
                <a:solidFill>
                  <a:srgbClr val="000000"/>
                </a:solidFill>
                <a:sym typeface="Verdana" charset="0"/>
              </a:rPr>
              <a:t>With deferred shading it’s easy to make project specific optimizations that might not be exactly general and reusable for all future projects but are so simple to include/exclude that it makes it worth it.</a:t>
            </a:r>
          </a:p>
          <a:p>
            <a:pPr marL="39688" eaLnBrk="1" hangingPunct="1">
              <a:spcBef>
                <a:spcPts val="450"/>
              </a:spcBef>
            </a:pPr>
            <a:endParaRPr lang="en-US" dirty="0" smtClean="0">
              <a:solidFill>
                <a:srgbClr val="000000"/>
              </a:solidFill>
              <a:sym typeface="Verdana"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97699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
          <p:cNvSpPr>
            <a:spLocks noChangeArrowheads="1" noTextEdit="1"/>
          </p:cNvSpPr>
          <p:nvPr>
            <p:ph type="sldImg"/>
          </p:nvPr>
        </p:nvSpPr>
        <p:spPr>
          <a:solidFill>
            <a:srgbClr val="FFFFFF"/>
          </a:solidFill>
          <a:ln/>
        </p:spPr>
      </p:sp>
      <p:sp>
        <p:nvSpPr>
          <p:cNvPr id="66563" name="Rectangle 2"/>
          <p:cNvSpPr>
            <a:spLocks noChangeArrowheads="1"/>
          </p:cNvSpPr>
          <p:nvPr>
            <p:ph type="body" idx="1"/>
          </p:nvPr>
        </p:nvSpPr>
        <p:spPr>
          <a:noFill/>
        </p:spPr>
        <p:txBody>
          <a:bodyPr>
            <a:normAutofit/>
          </a:bodyPr>
          <a:lstStyle/>
          <a:p>
            <a:pPr marL="39688" eaLnBrk="1" hangingPunct="1">
              <a:spcBef>
                <a:spcPts val="450"/>
              </a:spcBef>
            </a:pPr>
            <a:r>
              <a:rPr lang="en-US" sz="1000" dirty="0" smtClean="0">
                <a:solidFill>
                  <a:srgbClr val="000000"/>
                </a:solidFill>
                <a:sym typeface="Verdana" charset="0"/>
              </a:rPr>
              <a:t>For each light find all screen pixels that are affected by this light.</a:t>
            </a:r>
          </a:p>
          <a:p>
            <a:pPr marL="39688" eaLnBrk="1" hangingPunct="1">
              <a:spcBef>
                <a:spcPts val="450"/>
              </a:spcBef>
            </a:pPr>
            <a:r>
              <a:rPr lang="en-US" sz="1000" dirty="0" smtClean="0">
                <a:solidFill>
                  <a:srgbClr val="000000"/>
                </a:solidFill>
                <a:sym typeface="Verdana" charset="0"/>
              </a:rPr>
              <a:t> </a:t>
            </a:r>
          </a:p>
          <a:p>
            <a:pPr marL="39688" eaLnBrk="1" hangingPunct="1">
              <a:spcBef>
                <a:spcPts val="450"/>
              </a:spcBef>
            </a:pPr>
            <a:r>
              <a:rPr lang="en-US" sz="1000" dirty="0" smtClean="0">
                <a:solidFill>
                  <a:srgbClr val="000000"/>
                </a:solidFill>
                <a:sym typeface="Verdana" charset="0"/>
              </a:rPr>
              <a:t>For these pixels we read the G-Buffer, compute the lighting equation and add the light contribution to the result buffer. </a:t>
            </a:r>
          </a:p>
          <a:p>
            <a:pPr marL="39688" eaLnBrk="1" hangingPunct="1">
              <a:spcBef>
                <a:spcPts val="450"/>
              </a:spcBef>
            </a:pPr>
            <a:r>
              <a:rPr lang="en-US" sz="1000" dirty="0" smtClean="0">
                <a:solidFill>
                  <a:srgbClr val="000000"/>
                </a:solidFill>
                <a:sym typeface="Verdana" charset="0"/>
              </a:rPr>
              <a:t>If the light casts shadows, we generate the shadow map first.</a:t>
            </a:r>
          </a:p>
          <a:p>
            <a:pPr marL="39688" eaLnBrk="1" hangingPunct="1">
              <a:spcBef>
                <a:spcPts val="450"/>
              </a:spcBef>
            </a:pPr>
            <a:r>
              <a:rPr lang="en-US" sz="1000" dirty="0" smtClean="0">
                <a:solidFill>
                  <a:srgbClr val="000000"/>
                </a:solidFill>
                <a:sym typeface="Verdana" charset="0"/>
              </a:rPr>
              <a:t>We do this in a loop for every light on screen.</a:t>
            </a:r>
          </a:p>
          <a:p>
            <a:pPr marL="39688" eaLnBrk="1" hangingPunct="1">
              <a:spcBef>
                <a:spcPts val="450"/>
              </a:spcBef>
            </a:pPr>
            <a:endParaRPr lang="en-US" sz="1000" dirty="0" smtClean="0">
              <a:solidFill>
                <a:srgbClr val="000000"/>
              </a:solidFill>
              <a:sym typeface="Verdana" charset="0"/>
            </a:endParaRPr>
          </a:p>
          <a:p>
            <a:pPr marL="39688" eaLnBrk="1" hangingPunct="1">
              <a:spcBef>
                <a:spcPts val="450"/>
              </a:spcBef>
            </a:pPr>
            <a:r>
              <a:rPr lang="en-US" sz="1000" dirty="0" smtClean="0">
                <a:solidFill>
                  <a:srgbClr val="000000"/>
                </a:solidFill>
                <a:sym typeface="Verdana" charset="0"/>
              </a:rPr>
              <a:t>The good:</a:t>
            </a:r>
          </a:p>
          <a:p>
            <a:pPr marL="39688" eaLnBrk="1" hangingPunct="1">
              <a:spcBef>
                <a:spcPts val="450"/>
              </a:spcBef>
            </a:pPr>
            <a:r>
              <a:rPr lang="en-US" sz="1000" dirty="0" err="1" smtClean="0">
                <a:solidFill>
                  <a:srgbClr val="000000"/>
                </a:solidFill>
                <a:sym typeface="Verdana" charset="0"/>
              </a:rPr>
              <a:t>Shaders</a:t>
            </a:r>
            <a:r>
              <a:rPr lang="en-US" sz="1000" dirty="0" smtClean="0">
                <a:solidFill>
                  <a:srgbClr val="000000"/>
                </a:solidFill>
                <a:sym typeface="Verdana" charset="0"/>
              </a:rPr>
              <a:t> which fill G-Buffer are simpler - don’t include lighting code.</a:t>
            </a:r>
          </a:p>
          <a:p>
            <a:pPr marL="39688" eaLnBrk="1" hangingPunct="1">
              <a:spcBef>
                <a:spcPts val="450"/>
              </a:spcBef>
            </a:pPr>
            <a:r>
              <a:rPr lang="en-US" sz="1000" dirty="0" smtClean="0">
                <a:solidFill>
                  <a:srgbClr val="000000"/>
                </a:solidFill>
                <a:sym typeface="Verdana" charset="0"/>
              </a:rPr>
              <a:t>Light </a:t>
            </a:r>
            <a:r>
              <a:rPr lang="en-US" sz="1000" dirty="0" err="1" smtClean="0">
                <a:solidFill>
                  <a:srgbClr val="000000"/>
                </a:solidFill>
                <a:sym typeface="Verdana" charset="0"/>
              </a:rPr>
              <a:t>shaders</a:t>
            </a:r>
            <a:r>
              <a:rPr lang="en-US" sz="1000" dirty="0" smtClean="0">
                <a:solidFill>
                  <a:srgbClr val="000000"/>
                </a:solidFill>
                <a:sym typeface="Verdana" charset="0"/>
              </a:rPr>
              <a:t> are also simple - don’t include material computations. </a:t>
            </a:r>
          </a:p>
          <a:p>
            <a:pPr marL="39688" eaLnBrk="1" hangingPunct="1">
              <a:spcBef>
                <a:spcPts val="450"/>
              </a:spcBef>
            </a:pPr>
            <a:r>
              <a:rPr lang="en-US" sz="1000" dirty="0" smtClean="0">
                <a:solidFill>
                  <a:srgbClr val="000000"/>
                </a:solidFill>
                <a:sym typeface="Verdana" charset="0"/>
              </a:rPr>
              <a:t>If multiple lights affect the same region, this does not add any complexity to the code. </a:t>
            </a:r>
          </a:p>
          <a:p>
            <a:pPr marL="39688" eaLnBrk="1" hangingPunct="1">
              <a:spcBef>
                <a:spcPts val="450"/>
              </a:spcBef>
            </a:pPr>
            <a:r>
              <a:rPr lang="en-US" sz="1000" dirty="0" smtClean="0">
                <a:solidFill>
                  <a:srgbClr val="000000"/>
                </a:solidFill>
                <a:sym typeface="Verdana" charset="0"/>
              </a:rPr>
              <a:t>This all makes management of the engine much simpler.</a:t>
            </a:r>
          </a:p>
          <a:p>
            <a:pPr marL="39688" eaLnBrk="1" hangingPunct="1">
              <a:spcBef>
                <a:spcPts val="450"/>
              </a:spcBef>
            </a:pPr>
            <a:endParaRPr lang="en-US" sz="1000" dirty="0" smtClean="0">
              <a:solidFill>
                <a:srgbClr val="000000"/>
              </a:solidFill>
              <a:sym typeface="Verdana" charset="0"/>
            </a:endParaRPr>
          </a:p>
          <a:p>
            <a:pPr marL="39688" eaLnBrk="1" hangingPunct="1">
              <a:spcBef>
                <a:spcPts val="450"/>
              </a:spcBef>
            </a:pPr>
            <a:r>
              <a:rPr lang="en-US" sz="1000" dirty="0" smtClean="0">
                <a:solidFill>
                  <a:srgbClr val="000000"/>
                </a:solidFill>
                <a:sym typeface="Verdana" charset="0"/>
              </a:rPr>
              <a:t>You can have large numbers of lights on screen and the performance only depends on number of pixels they cover and not on the number of polygons the scene has.</a:t>
            </a:r>
          </a:p>
          <a:p>
            <a:pPr marL="39688" eaLnBrk="1" hangingPunct="1">
              <a:spcBef>
                <a:spcPts val="450"/>
              </a:spcBef>
            </a:pPr>
            <a:endParaRPr lang="en-US" sz="1000" dirty="0" smtClean="0">
              <a:solidFill>
                <a:srgbClr val="000000"/>
              </a:solidFill>
              <a:sym typeface="Verdana" charset="0"/>
            </a:endParaRPr>
          </a:p>
          <a:p>
            <a:pPr marL="39688" eaLnBrk="1" hangingPunct="1">
              <a:spcBef>
                <a:spcPts val="450"/>
              </a:spcBef>
            </a:pPr>
            <a:r>
              <a:rPr lang="en-US" sz="1000" dirty="0" smtClean="0">
                <a:solidFill>
                  <a:srgbClr val="000000"/>
                </a:solidFill>
                <a:sym typeface="Verdana" charset="0"/>
              </a:rPr>
              <a:t>Drawbacks</a:t>
            </a:r>
          </a:p>
          <a:p>
            <a:pPr marL="39688" eaLnBrk="1" hangingPunct="1">
              <a:spcBef>
                <a:spcPts val="450"/>
              </a:spcBef>
            </a:pPr>
            <a:r>
              <a:rPr lang="en-US" sz="1000" dirty="0" smtClean="0">
                <a:solidFill>
                  <a:srgbClr val="000000"/>
                </a:solidFill>
                <a:sym typeface="Verdana" charset="0"/>
              </a:rPr>
              <a:t>These are mainly related to the fact that you cannot easily make material that would change its appearance based on the lighting that affects the pixel.</a:t>
            </a:r>
          </a:p>
          <a:p>
            <a:pPr marL="39688" eaLnBrk="1" hangingPunct="1">
              <a:spcBef>
                <a:spcPts val="450"/>
              </a:spcBef>
            </a:pPr>
            <a:r>
              <a:rPr lang="en-US" sz="1000" dirty="0" smtClean="0">
                <a:solidFill>
                  <a:srgbClr val="000000"/>
                </a:solidFill>
                <a:sym typeface="Verdana" charset="0"/>
              </a:rPr>
              <a:t>But we’re working on it.</a:t>
            </a:r>
          </a:p>
          <a:p>
            <a:pPr marL="39688" eaLnBrk="1" hangingPunct="1">
              <a:spcBef>
                <a:spcPts val="450"/>
              </a:spcBef>
            </a:pPr>
            <a:endParaRPr lang="en-US" sz="1000" dirty="0" smtClean="0">
              <a:solidFill>
                <a:srgbClr val="000000"/>
              </a:solidFill>
              <a:sym typeface="Verdana"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74055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3533489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279912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790648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2276475"/>
            <a:ext cx="11703050" cy="64357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84521310"/>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390525"/>
            <a:ext cx="2925762" cy="83216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50875" y="390525"/>
            <a:ext cx="8624888" cy="83216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0325500"/>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968199602"/>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2106211"/>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28842663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21000" y="2819400"/>
            <a:ext cx="48006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874000" y="2819400"/>
            <a:ext cx="4800600" cy="6934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72650115"/>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188681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64654648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88114515"/>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1539854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650875" y="2276475"/>
            <a:ext cx="11703050" cy="64357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7345875"/>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Verdan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887457495"/>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9500942"/>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36200" y="0"/>
            <a:ext cx="2438400" cy="975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21000" y="0"/>
            <a:ext cx="7162800" cy="975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278987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3030538"/>
            <a:ext cx="11055350" cy="20907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951038" y="5527675"/>
            <a:ext cx="9102725" cy="2492375"/>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06216850"/>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242766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103787869"/>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921000" y="8661400"/>
            <a:ext cx="4800600" cy="109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874000" y="8661400"/>
            <a:ext cx="4800600" cy="1092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48538307"/>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5883863"/>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6061674"/>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892479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6267450"/>
            <a:ext cx="11053762" cy="193675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027113" y="4133850"/>
            <a:ext cx="11053762" cy="2133600"/>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46686338"/>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0044555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Verdana" charset="0"/>
            </a:endParaRPr>
          </a:p>
        </p:txBody>
      </p:sp>
      <p:sp>
        <p:nvSpPr>
          <p:cNvPr id="4" name="Text Placeholder 3"/>
          <p:cNvSpPr>
            <a:spLocks noGrp="1"/>
          </p:cNvSpPr>
          <p:nvPr>
            <p:ph type="body" sz="half" idx="2"/>
          </p:nvPr>
        </p:nvSpPr>
        <p:spPr>
          <a:xfrm>
            <a:off x="2549525" y="7634288"/>
            <a:ext cx="7802563" cy="11445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04449971"/>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24682417"/>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236200" y="0"/>
            <a:ext cx="2438400" cy="9753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921000" y="0"/>
            <a:ext cx="7162800" cy="9753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9803526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650875"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578600" y="2276475"/>
            <a:ext cx="5775325" cy="643572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5371870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50875" y="2182813"/>
            <a:ext cx="5745163"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3092450"/>
            <a:ext cx="5745163"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605588" y="2182813"/>
            <a:ext cx="5748337" cy="909637"/>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3092450"/>
            <a:ext cx="5748337" cy="561975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590213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50875" y="390525"/>
            <a:ext cx="11703050" cy="16256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183851519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936737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388938"/>
            <a:ext cx="4278313" cy="1652587"/>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5084763" y="388938"/>
            <a:ext cx="7269162" cy="8323262"/>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50875" y="2041525"/>
            <a:ext cx="4278313" cy="6670675"/>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2457336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6827838"/>
            <a:ext cx="7802563" cy="80645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549525" y="871538"/>
            <a:ext cx="7802563" cy="58515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Verdana" charset="0"/>
            </a:endParaRPr>
          </a:p>
        </p:txBody>
      </p:sp>
      <p:sp>
        <p:nvSpPr>
          <p:cNvPr id="4" name="Text Placeholder 3"/>
          <p:cNvSpPr>
            <a:spLocks noGrp="1"/>
          </p:cNvSpPr>
          <p:nvPr>
            <p:ph type="body" sz="half" idx="2"/>
          </p:nvPr>
        </p:nvSpPr>
        <p:spPr>
          <a:xfrm>
            <a:off x="2549525" y="7634288"/>
            <a:ext cx="7802563" cy="1144587"/>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71215458"/>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p:txStyles>
    <p:titleStyle>
      <a:lvl1pPr marL="57150" indent="-57150" algn="l" rtl="0" eaLnBrk="0" fontAlgn="base" hangingPunct="0">
        <a:spcBef>
          <a:spcPct val="0"/>
        </a:spcBef>
        <a:spcAft>
          <a:spcPct val="0"/>
        </a:spcAft>
        <a:defRPr sz="5400">
          <a:solidFill>
            <a:srgbClr val="000000"/>
          </a:solidFill>
          <a:latin typeface="+mj-lt"/>
          <a:ea typeface="+mj-ea"/>
          <a:cs typeface="+mj-cs"/>
          <a:sym typeface="Verdana" charset="0"/>
        </a:defRPr>
      </a:lvl1pPr>
      <a:lvl2pPr marL="57150" indent="-57150" algn="l" rtl="0" eaLnBrk="0" fontAlgn="base" hangingPunct="0">
        <a:spcBef>
          <a:spcPct val="0"/>
        </a:spcBef>
        <a:spcAft>
          <a:spcPct val="0"/>
        </a:spcAft>
        <a:defRPr sz="5400">
          <a:solidFill>
            <a:srgbClr val="000000"/>
          </a:solidFill>
          <a:latin typeface="Verdana" charset="0"/>
          <a:ea typeface="ヒラギノ角ゴ ProN W3" charset="0"/>
          <a:cs typeface="ヒラギノ角ゴ ProN W3" charset="0"/>
          <a:sym typeface="Verdana" charset="0"/>
        </a:defRPr>
      </a:lvl2pPr>
      <a:lvl3pPr marL="57150" indent="-57150" algn="l" rtl="0" eaLnBrk="0" fontAlgn="base" hangingPunct="0">
        <a:spcBef>
          <a:spcPct val="0"/>
        </a:spcBef>
        <a:spcAft>
          <a:spcPct val="0"/>
        </a:spcAft>
        <a:defRPr sz="5400">
          <a:solidFill>
            <a:srgbClr val="000000"/>
          </a:solidFill>
          <a:latin typeface="Verdana" charset="0"/>
          <a:ea typeface="ヒラギノ角ゴ ProN W3" charset="0"/>
          <a:cs typeface="ヒラギノ角ゴ ProN W3" charset="0"/>
          <a:sym typeface="Verdana" charset="0"/>
        </a:defRPr>
      </a:lvl3pPr>
      <a:lvl4pPr marL="57150" indent="-57150" algn="l" rtl="0" eaLnBrk="0" fontAlgn="base" hangingPunct="0">
        <a:spcBef>
          <a:spcPct val="0"/>
        </a:spcBef>
        <a:spcAft>
          <a:spcPct val="0"/>
        </a:spcAft>
        <a:defRPr sz="5400">
          <a:solidFill>
            <a:srgbClr val="000000"/>
          </a:solidFill>
          <a:latin typeface="Verdana" charset="0"/>
          <a:ea typeface="ヒラギノ角ゴ ProN W3" charset="0"/>
          <a:cs typeface="ヒラギノ角ゴ ProN W3" charset="0"/>
          <a:sym typeface="Verdana" charset="0"/>
        </a:defRPr>
      </a:lvl4pPr>
      <a:lvl5pPr marL="57150" indent="-57150" algn="l" rtl="0" eaLnBrk="0" fontAlgn="base" hangingPunct="0">
        <a:spcBef>
          <a:spcPct val="0"/>
        </a:spcBef>
        <a:spcAft>
          <a:spcPct val="0"/>
        </a:spcAft>
        <a:defRPr sz="5400">
          <a:solidFill>
            <a:srgbClr val="000000"/>
          </a:solidFill>
          <a:latin typeface="Verdana" charset="0"/>
          <a:ea typeface="ヒラギノ角ゴ ProN W3" charset="0"/>
          <a:cs typeface="ヒラギノ角ゴ ProN W3" charset="0"/>
          <a:sym typeface="Verdana" charset="0"/>
        </a:defRPr>
      </a:lvl5pPr>
      <a:lvl6pPr marL="514350" algn="l" rtl="0" fontAlgn="base">
        <a:spcBef>
          <a:spcPct val="0"/>
        </a:spcBef>
        <a:spcAft>
          <a:spcPct val="0"/>
        </a:spcAft>
        <a:defRPr sz="5400">
          <a:solidFill>
            <a:srgbClr val="000000"/>
          </a:solidFill>
          <a:latin typeface="Verdana" charset="0"/>
          <a:ea typeface="ヒラギノ角ゴ ProN W3" charset="0"/>
          <a:cs typeface="ヒラギノ角ゴ ProN W3" charset="0"/>
          <a:sym typeface="Verdana" charset="0"/>
        </a:defRPr>
      </a:lvl6pPr>
      <a:lvl7pPr marL="971550" algn="l" rtl="0" fontAlgn="base">
        <a:spcBef>
          <a:spcPct val="0"/>
        </a:spcBef>
        <a:spcAft>
          <a:spcPct val="0"/>
        </a:spcAft>
        <a:defRPr sz="5400">
          <a:solidFill>
            <a:srgbClr val="000000"/>
          </a:solidFill>
          <a:latin typeface="Verdana" charset="0"/>
          <a:ea typeface="ヒラギノ角ゴ ProN W3" charset="0"/>
          <a:cs typeface="ヒラギノ角ゴ ProN W3" charset="0"/>
          <a:sym typeface="Verdana" charset="0"/>
        </a:defRPr>
      </a:lvl7pPr>
      <a:lvl8pPr marL="1428750" algn="l" rtl="0" fontAlgn="base">
        <a:spcBef>
          <a:spcPct val="0"/>
        </a:spcBef>
        <a:spcAft>
          <a:spcPct val="0"/>
        </a:spcAft>
        <a:defRPr sz="5400">
          <a:solidFill>
            <a:srgbClr val="000000"/>
          </a:solidFill>
          <a:latin typeface="Verdana" charset="0"/>
          <a:ea typeface="ヒラギノ角ゴ ProN W3" charset="0"/>
          <a:cs typeface="ヒラギノ角ゴ ProN W3" charset="0"/>
          <a:sym typeface="Verdana" charset="0"/>
        </a:defRPr>
      </a:lvl8pPr>
      <a:lvl9pPr marL="1885950" algn="l" rtl="0" fontAlgn="base">
        <a:spcBef>
          <a:spcPct val="0"/>
        </a:spcBef>
        <a:spcAft>
          <a:spcPct val="0"/>
        </a:spcAft>
        <a:defRPr sz="5400">
          <a:solidFill>
            <a:srgbClr val="000000"/>
          </a:solidFill>
          <a:latin typeface="Verdana" charset="0"/>
          <a:ea typeface="ヒラギノ角ゴ ProN W3" charset="0"/>
          <a:cs typeface="ヒラギノ角ゴ ProN W3" charset="0"/>
          <a:sym typeface="Verdana" charset="0"/>
        </a:defRPr>
      </a:lvl9pPr>
    </p:titleStyle>
    <p:bodyStyle>
      <a:lvl1pPr marL="385763" indent="-346075" algn="l" rtl="0" eaLnBrk="0" fontAlgn="base" hangingPunct="0">
        <a:spcBef>
          <a:spcPts val="1000"/>
        </a:spcBef>
        <a:spcAft>
          <a:spcPct val="0"/>
        </a:spcAft>
        <a:buClr>
          <a:srgbClr val="008AB9"/>
        </a:buClr>
        <a:buSzPct val="100000"/>
        <a:buFont typeface="Verdana" charset="0"/>
        <a:buChar char="»"/>
        <a:defRPr sz="3800">
          <a:solidFill>
            <a:srgbClr val="000000"/>
          </a:solidFill>
          <a:latin typeface="+mn-lt"/>
          <a:ea typeface="+mn-ea"/>
          <a:cs typeface="+mn-cs"/>
          <a:sym typeface="Verdana" charset="0"/>
        </a:defRPr>
      </a:lvl1pPr>
      <a:lvl2pPr marL="782638" indent="-285750" algn="l" rtl="0" eaLnBrk="0" fontAlgn="base" hangingPunct="0">
        <a:spcBef>
          <a:spcPts val="800"/>
        </a:spcBef>
        <a:spcAft>
          <a:spcPct val="0"/>
        </a:spcAft>
        <a:buClr>
          <a:srgbClr val="FFFFFF"/>
        </a:buClr>
        <a:buSzPct val="75000"/>
        <a:buFont typeface="Wingdings" charset="2"/>
        <a:buChar char="&gt;"/>
        <a:defRPr sz="3400">
          <a:solidFill>
            <a:srgbClr val="000000"/>
          </a:solidFill>
          <a:latin typeface="+mn-lt"/>
          <a:ea typeface="+mn-ea"/>
          <a:cs typeface="+mn-cs"/>
          <a:sym typeface="Verdana" charset="0"/>
        </a:defRPr>
      </a:lvl2pPr>
      <a:lvl3pPr marL="1182688" indent="-228600" algn="l" rtl="0" eaLnBrk="0" fontAlgn="base" hangingPunct="0">
        <a:spcBef>
          <a:spcPts val="700"/>
        </a:spcBef>
        <a:spcAft>
          <a:spcPct val="0"/>
        </a:spcAft>
        <a:buClr>
          <a:srgbClr val="009999"/>
        </a:buClr>
        <a:buSzPct val="75000"/>
        <a:buFont typeface="Wingdings" charset="2"/>
        <a:buChar char="&gt;"/>
        <a:defRPr sz="2600">
          <a:solidFill>
            <a:srgbClr val="000000"/>
          </a:solidFill>
          <a:latin typeface="+mn-lt"/>
          <a:ea typeface="+mn-ea"/>
          <a:cs typeface="+mn-cs"/>
          <a:sym typeface="Verdana" charset="0"/>
        </a:defRPr>
      </a:lvl3pPr>
      <a:lvl4pPr marL="1639888" indent="-228600" algn="l" rtl="0" eaLnBrk="0" fontAlgn="base" hangingPunct="0">
        <a:spcBef>
          <a:spcPts val="600"/>
        </a:spcBef>
        <a:spcAft>
          <a:spcPct val="0"/>
        </a:spcAft>
        <a:buClr>
          <a:srgbClr val="339966"/>
        </a:buClr>
        <a:buSzPct val="75000"/>
        <a:buFont typeface="Wingdings" charset="2"/>
        <a:buChar char="&gt;"/>
        <a:defRPr sz="2400">
          <a:solidFill>
            <a:srgbClr val="000000"/>
          </a:solidFill>
          <a:latin typeface="+mn-lt"/>
          <a:ea typeface="+mn-ea"/>
          <a:cs typeface="+mn-cs"/>
          <a:sym typeface="Verdana" charset="0"/>
        </a:defRPr>
      </a:lvl4pPr>
      <a:lvl5pPr marL="2097088" indent="-228600" algn="l" rtl="0" eaLnBrk="0" fontAlgn="base" hangingPunct="0">
        <a:spcBef>
          <a:spcPts val="600"/>
        </a:spcBef>
        <a:spcAft>
          <a:spcPct val="0"/>
        </a:spcAft>
        <a:buClr>
          <a:srgbClr val="00CC99"/>
        </a:buClr>
        <a:buSzPct val="75000"/>
        <a:buFont typeface="Wingdings" charset="2"/>
        <a:buChar char="&gt;"/>
        <a:defRPr sz="2400">
          <a:solidFill>
            <a:srgbClr val="000000"/>
          </a:solidFill>
          <a:latin typeface="+mn-lt"/>
          <a:ea typeface="+mn-ea"/>
          <a:cs typeface="+mn-cs"/>
          <a:sym typeface="Verdana" charset="0"/>
        </a:defRPr>
      </a:lvl5pPr>
      <a:lvl6pPr marL="2554288" indent="-228600" algn="l" rtl="0" fontAlgn="base">
        <a:spcBef>
          <a:spcPts val="600"/>
        </a:spcBef>
        <a:spcAft>
          <a:spcPct val="0"/>
        </a:spcAft>
        <a:buClr>
          <a:srgbClr val="00CC99"/>
        </a:buClr>
        <a:buSzPct val="75000"/>
        <a:buFont typeface="Wingdings" charset="2"/>
        <a:buChar char="&gt;"/>
        <a:defRPr sz="2400">
          <a:solidFill>
            <a:srgbClr val="000000"/>
          </a:solidFill>
          <a:latin typeface="+mn-lt"/>
          <a:ea typeface="+mn-ea"/>
          <a:cs typeface="+mn-cs"/>
          <a:sym typeface="Verdana" charset="0"/>
        </a:defRPr>
      </a:lvl6pPr>
      <a:lvl7pPr marL="3011488" indent="-228600" algn="l" rtl="0" fontAlgn="base">
        <a:spcBef>
          <a:spcPts val="600"/>
        </a:spcBef>
        <a:spcAft>
          <a:spcPct val="0"/>
        </a:spcAft>
        <a:buClr>
          <a:srgbClr val="00CC99"/>
        </a:buClr>
        <a:buSzPct val="75000"/>
        <a:buFont typeface="Wingdings" charset="2"/>
        <a:buChar char="&gt;"/>
        <a:defRPr sz="2400">
          <a:solidFill>
            <a:srgbClr val="000000"/>
          </a:solidFill>
          <a:latin typeface="+mn-lt"/>
          <a:ea typeface="+mn-ea"/>
          <a:cs typeface="+mn-cs"/>
          <a:sym typeface="Verdana" charset="0"/>
        </a:defRPr>
      </a:lvl7pPr>
      <a:lvl8pPr marL="3468688" indent="-228600" algn="l" rtl="0" fontAlgn="base">
        <a:spcBef>
          <a:spcPts val="600"/>
        </a:spcBef>
        <a:spcAft>
          <a:spcPct val="0"/>
        </a:spcAft>
        <a:buClr>
          <a:srgbClr val="00CC99"/>
        </a:buClr>
        <a:buSzPct val="75000"/>
        <a:buFont typeface="Wingdings" charset="2"/>
        <a:buChar char="&gt;"/>
        <a:defRPr sz="2400">
          <a:solidFill>
            <a:srgbClr val="000000"/>
          </a:solidFill>
          <a:latin typeface="+mn-lt"/>
          <a:ea typeface="+mn-ea"/>
          <a:cs typeface="+mn-cs"/>
          <a:sym typeface="Verdana" charset="0"/>
        </a:defRPr>
      </a:lvl8pPr>
      <a:lvl9pPr marL="3925888" indent="-228600" algn="l" rtl="0" fontAlgn="base">
        <a:spcBef>
          <a:spcPts val="600"/>
        </a:spcBef>
        <a:spcAft>
          <a:spcPct val="0"/>
        </a:spcAft>
        <a:buClr>
          <a:srgbClr val="00CC99"/>
        </a:buClr>
        <a:buSzPct val="75000"/>
        <a:buFont typeface="Wingdings" charset="2"/>
        <a:buChar char="&gt;"/>
        <a:defRPr sz="2400">
          <a:solidFill>
            <a:srgbClr val="000000"/>
          </a:solidFill>
          <a:latin typeface="+mn-lt"/>
          <a:ea typeface="+mn-ea"/>
          <a:cs typeface="+mn-cs"/>
          <a:sym typeface="Verdan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ChangeArrowheads="1"/>
          </p:cNvSpPr>
          <p:nvPr>
            <p:ph type="body" idx="1"/>
          </p:nvPr>
        </p:nvSpPr>
        <p:spPr bwMode="auto">
          <a:xfrm>
            <a:off x="2921000" y="2819400"/>
            <a:ext cx="9753600" cy="693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108599" bIns="50800" numCol="1" anchor="t" anchorCtr="0" compatLnSpc="1">
            <a:prstTxWarp prst="textNoShape">
              <a:avLst/>
            </a:prstTxWarp>
          </a:bodyPr>
          <a:lstStyle/>
          <a:p>
            <a:pPr lvl="0"/>
            <a:r>
              <a:rPr lang="en-US" smtClean="0">
                <a:sym typeface="Verdana" charset="0"/>
              </a:rPr>
              <a:t>Click to edit Master text styles</a:t>
            </a:r>
          </a:p>
          <a:p>
            <a:pPr lvl="1"/>
            <a:r>
              <a:rPr lang="en-US" smtClean="0">
                <a:sym typeface="Verdana" charset="0"/>
              </a:rPr>
              <a:t>Second level</a:t>
            </a:r>
          </a:p>
          <a:p>
            <a:pPr lvl="2"/>
            <a:r>
              <a:rPr lang="en-US" smtClean="0">
                <a:sym typeface="Verdana" charset="0"/>
              </a:rPr>
              <a:t>Third level</a:t>
            </a:r>
          </a:p>
          <a:p>
            <a:pPr lvl="3"/>
            <a:r>
              <a:rPr lang="en-US" smtClean="0">
                <a:sym typeface="Verdana" charset="0"/>
              </a:rPr>
              <a:t>Fourth level</a:t>
            </a:r>
          </a:p>
          <a:p>
            <a:pPr lvl="4"/>
            <a:r>
              <a:rPr lang="en-US" smtClean="0">
                <a:sym typeface="Verdana" charset="0"/>
              </a:rPr>
              <a:t>Fifth level</a:t>
            </a:r>
          </a:p>
        </p:txBody>
      </p:sp>
      <p:sp>
        <p:nvSpPr>
          <p:cNvPr id="1027" name="Rectangle 2"/>
          <p:cNvSpPr>
            <a:spLocks noChangeArrowheads="1"/>
          </p:cNvSpPr>
          <p:nvPr>
            <p:ph type="title"/>
          </p:nvPr>
        </p:nvSpPr>
        <p:spPr bwMode="auto">
          <a:xfrm>
            <a:off x="2921000" y="0"/>
            <a:ext cx="9753600" cy="313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108599" bIns="50800" numCol="1" anchor="ctr" anchorCtr="0" compatLnSpc="1">
            <a:prstTxWarp prst="textNoShape">
              <a:avLst/>
            </a:prstTxWarp>
          </a:bodyPr>
          <a:lstStyle/>
          <a:p>
            <a:pPr lvl="0"/>
            <a:r>
              <a:rPr lang="en-US" smtClean="0">
                <a:sym typeface="Verdana" charset="0"/>
              </a:rPr>
              <a:t>Click to edit Master title style</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ransition/>
  <p:txStyles>
    <p:titleStyle>
      <a:lvl1pPr marL="6350" indent="-6350" algn="l" rtl="0" eaLnBrk="0" fontAlgn="base" hangingPunct="0">
        <a:spcBef>
          <a:spcPct val="0"/>
        </a:spcBef>
        <a:spcAft>
          <a:spcPct val="0"/>
        </a:spcAft>
        <a:defRPr sz="4200">
          <a:solidFill>
            <a:srgbClr val="000000"/>
          </a:solidFill>
          <a:latin typeface="+mj-lt"/>
          <a:ea typeface="+mj-ea"/>
          <a:cs typeface="+mj-cs"/>
          <a:sym typeface="Verdana" charset="0"/>
        </a:defRPr>
      </a:lvl1pPr>
      <a:lvl2pPr marL="6350" indent="-6350" algn="l" rtl="0" eaLnBrk="0" fontAlgn="base" hangingPunct="0">
        <a:spcBef>
          <a:spcPct val="0"/>
        </a:spcBef>
        <a:spcAft>
          <a:spcPct val="0"/>
        </a:spcAft>
        <a:defRPr sz="4200">
          <a:solidFill>
            <a:srgbClr val="000000"/>
          </a:solidFill>
          <a:latin typeface="Verdana" charset="0"/>
          <a:ea typeface="ヒラギノ角ゴ ProN W3" charset="0"/>
          <a:cs typeface="ヒラギノ角ゴ ProN W3" charset="0"/>
          <a:sym typeface="Verdana" charset="0"/>
        </a:defRPr>
      </a:lvl2pPr>
      <a:lvl3pPr marL="6350" indent="-6350" algn="l" rtl="0" eaLnBrk="0" fontAlgn="base" hangingPunct="0">
        <a:spcBef>
          <a:spcPct val="0"/>
        </a:spcBef>
        <a:spcAft>
          <a:spcPct val="0"/>
        </a:spcAft>
        <a:defRPr sz="4200">
          <a:solidFill>
            <a:srgbClr val="000000"/>
          </a:solidFill>
          <a:latin typeface="Verdana" charset="0"/>
          <a:ea typeface="ヒラギノ角ゴ ProN W3" charset="0"/>
          <a:cs typeface="ヒラギノ角ゴ ProN W3" charset="0"/>
          <a:sym typeface="Verdana" charset="0"/>
        </a:defRPr>
      </a:lvl3pPr>
      <a:lvl4pPr marL="6350" indent="-6350" algn="l" rtl="0" eaLnBrk="0" fontAlgn="base" hangingPunct="0">
        <a:spcBef>
          <a:spcPct val="0"/>
        </a:spcBef>
        <a:spcAft>
          <a:spcPct val="0"/>
        </a:spcAft>
        <a:defRPr sz="4200">
          <a:solidFill>
            <a:srgbClr val="000000"/>
          </a:solidFill>
          <a:latin typeface="Verdana" charset="0"/>
          <a:ea typeface="ヒラギノ角ゴ ProN W3" charset="0"/>
          <a:cs typeface="ヒラギノ角ゴ ProN W3" charset="0"/>
          <a:sym typeface="Verdana" charset="0"/>
        </a:defRPr>
      </a:lvl4pPr>
      <a:lvl5pPr marL="6350" indent="-6350" algn="l" rtl="0" eaLnBrk="0" fontAlgn="base" hangingPunct="0">
        <a:spcBef>
          <a:spcPct val="0"/>
        </a:spcBef>
        <a:spcAft>
          <a:spcPct val="0"/>
        </a:spcAft>
        <a:defRPr sz="4200">
          <a:solidFill>
            <a:srgbClr val="000000"/>
          </a:solidFill>
          <a:latin typeface="Verdana" charset="0"/>
          <a:ea typeface="ヒラギノ角ゴ ProN W3" charset="0"/>
          <a:cs typeface="ヒラギノ角ゴ ProN W3" charset="0"/>
          <a:sym typeface="Verdana" charset="0"/>
        </a:defRPr>
      </a:lvl5pPr>
      <a:lvl6pPr marL="463550" algn="l" rtl="0" fontAlgn="base">
        <a:spcBef>
          <a:spcPct val="0"/>
        </a:spcBef>
        <a:spcAft>
          <a:spcPct val="0"/>
        </a:spcAft>
        <a:defRPr sz="4200">
          <a:solidFill>
            <a:srgbClr val="000000"/>
          </a:solidFill>
          <a:latin typeface="Verdana" charset="0"/>
          <a:ea typeface="ヒラギノ角ゴ ProN W3" charset="0"/>
          <a:cs typeface="ヒラギノ角ゴ ProN W3" charset="0"/>
          <a:sym typeface="Verdana" charset="0"/>
        </a:defRPr>
      </a:lvl6pPr>
      <a:lvl7pPr marL="920750" algn="l" rtl="0" fontAlgn="base">
        <a:spcBef>
          <a:spcPct val="0"/>
        </a:spcBef>
        <a:spcAft>
          <a:spcPct val="0"/>
        </a:spcAft>
        <a:defRPr sz="4200">
          <a:solidFill>
            <a:srgbClr val="000000"/>
          </a:solidFill>
          <a:latin typeface="Verdana" charset="0"/>
          <a:ea typeface="ヒラギノ角ゴ ProN W3" charset="0"/>
          <a:cs typeface="ヒラギノ角ゴ ProN W3" charset="0"/>
          <a:sym typeface="Verdana" charset="0"/>
        </a:defRPr>
      </a:lvl7pPr>
      <a:lvl8pPr marL="1377950" algn="l" rtl="0" fontAlgn="base">
        <a:spcBef>
          <a:spcPct val="0"/>
        </a:spcBef>
        <a:spcAft>
          <a:spcPct val="0"/>
        </a:spcAft>
        <a:defRPr sz="4200">
          <a:solidFill>
            <a:srgbClr val="000000"/>
          </a:solidFill>
          <a:latin typeface="Verdana" charset="0"/>
          <a:ea typeface="ヒラギノ角ゴ ProN W3" charset="0"/>
          <a:cs typeface="ヒラギノ角ゴ ProN W3" charset="0"/>
          <a:sym typeface="Verdana" charset="0"/>
        </a:defRPr>
      </a:lvl8pPr>
      <a:lvl9pPr marL="1835150" algn="l" rtl="0" fontAlgn="base">
        <a:spcBef>
          <a:spcPct val="0"/>
        </a:spcBef>
        <a:spcAft>
          <a:spcPct val="0"/>
        </a:spcAft>
        <a:defRPr sz="4200">
          <a:solidFill>
            <a:srgbClr val="000000"/>
          </a:solidFill>
          <a:latin typeface="Verdana" charset="0"/>
          <a:ea typeface="ヒラギノ角ゴ ProN W3" charset="0"/>
          <a:cs typeface="ヒラギノ角ゴ ProN W3" charset="0"/>
          <a:sym typeface="Verdana" charset="0"/>
        </a:defRPr>
      </a:lvl9pPr>
    </p:titleStyle>
    <p:bodyStyle>
      <a:lvl1pPr marL="385763" indent="-346075" algn="l" rtl="0" eaLnBrk="0" fontAlgn="base" hangingPunct="0">
        <a:lnSpc>
          <a:spcPct val="110000"/>
        </a:lnSpc>
        <a:spcBef>
          <a:spcPts val="1000"/>
        </a:spcBef>
        <a:spcAft>
          <a:spcPct val="0"/>
        </a:spcAft>
        <a:buClr>
          <a:srgbClr val="008AB9"/>
        </a:buClr>
        <a:buSzPct val="100000"/>
        <a:buFont typeface="Verdana" charset="0"/>
        <a:buChar char="»"/>
        <a:defRPr sz="3000">
          <a:solidFill>
            <a:srgbClr val="000000"/>
          </a:solidFill>
          <a:latin typeface="+mn-lt"/>
          <a:ea typeface="+mn-ea"/>
          <a:cs typeface="+mn-cs"/>
          <a:sym typeface="Verdana" charset="0"/>
        </a:defRPr>
      </a:lvl1pPr>
      <a:lvl2pPr marL="731838" indent="-285750" algn="l" rtl="0" eaLnBrk="0" fontAlgn="base" hangingPunct="0">
        <a:lnSpc>
          <a:spcPct val="110000"/>
        </a:lnSpc>
        <a:spcBef>
          <a:spcPts val="800"/>
        </a:spcBef>
        <a:spcAft>
          <a:spcPct val="0"/>
        </a:spcAft>
        <a:buClr>
          <a:srgbClr val="336699"/>
        </a:buClr>
        <a:buSzPct val="75000"/>
        <a:buFont typeface="Wingdings" charset="2"/>
        <a:buChar char="&gt;"/>
        <a:defRPr sz="2700">
          <a:solidFill>
            <a:srgbClr val="000000"/>
          </a:solidFill>
          <a:latin typeface="+mn-lt"/>
          <a:ea typeface="+mn-ea"/>
          <a:cs typeface="+mn-cs"/>
          <a:sym typeface="Verdana" charset="0"/>
        </a:defRPr>
      </a:lvl2pPr>
      <a:lvl3pPr marL="1131888" indent="-228600" algn="l" rtl="0" eaLnBrk="0" fontAlgn="base" hangingPunct="0">
        <a:lnSpc>
          <a:spcPct val="110000"/>
        </a:lnSpc>
        <a:spcBef>
          <a:spcPts val="700"/>
        </a:spcBef>
        <a:spcAft>
          <a:spcPct val="0"/>
        </a:spcAft>
        <a:buClr>
          <a:srgbClr val="009999"/>
        </a:buClr>
        <a:buSzPct val="75000"/>
        <a:buFont typeface="Wingdings" charset="2"/>
        <a:buChar char="&gt;"/>
        <a:defRPr sz="2500">
          <a:solidFill>
            <a:srgbClr val="000000"/>
          </a:solidFill>
          <a:latin typeface="+mn-lt"/>
          <a:ea typeface="+mn-ea"/>
          <a:cs typeface="+mn-cs"/>
          <a:sym typeface="Verdana" charset="0"/>
        </a:defRPr>
      </a:lvl3pPr>
      <a:lvl4pPr marL="1589088" indent="-228600" algn="l" rtl="0" eaLnBrk="0" fontAlgn="base" hangingPunct="0">
        <a:lnSpc>
          <a:spcPct val="110000"/>
        </a:lnSpc>
        <a:spcBef>
          <a:spcPts val="600"/>
        </a:spcBef>
        <a:spcAft>
          <a:spcPct val="0"/>
        </a:spcAft>
        <a:buClr>
          <a:srgbClr val="339966"/>
        </a:buClr>
        <a:buSzPct val="75000"/>
        <a:buFont typeface="Wingdings" charset="2"/>
        <a:buChar char="&gt;"/>
        <a:defRPr sz="2200">
          <a:solidFill>
            <a:srgbClr val="000000"/>
          </a:solidFill>
          <a:latin typeface="+mn-lt"/>
          <a:ea typeface="+mn-ea"/>
          <a:cs typeface="+mn-cs"/>
          <a:sym typeface="Verdana" charset="0"/>
        </a:defRPr>
      </a:lvl4pPr>
      <a:lvl5pPr marL="2046288" indent="-228600" algn="l" rtl="0" eaLnBrk="0" fontAlgn="base" hangingPunct="0">
        <a:lnSpc>
          <a:spcPct val="110000"/>
        </a:lnSpc>
        <a:spcBef>
          <a:spcPts val="600"/>
        </a:spcBef>
        <a:spcAft>
          <a:spcPct val="0"/>
        </a:spcAft>
        <a:buClr>
          <a:srgbClr val="00CC99"/>
        </a:buClr>
        <a:buSzPct val="75000"/>
        <a:buFont typeface="Wingdings" charset="2"/>
        <a:buChar char="&gt;"/>
        <a:defRPr sz="2200">
          <a:solidFill>
            <a:srgbClr val="000000"/>
          </a:solidFill>
          <a:latin typeface="+mn-lt"/>
          <a:ea typeface="+mn-ea"/>
          <a:cs typeface="+mn-cs"/>
          <a:sym typeface="Verdana" charset="0"/>
        </a:defRPr>
      </a:lvl5pPr>
      <a:lvl6pPr marL="2503488" indent="-228600" algn="l" rtl="0" fontAlgn="base">
        <a:lnSpc>
          <a:spcPct val="110000"/>
        </a:lnSpc>
        <a:spcBef>
          <a:spcPts val="600"/>
        </a:spcBef>
        <a:spcAft>
          <a:spcPct val="0"/>
        </a:spcAft>
        <a:buClr>
          <a:srgbClr val="00CC99"/>
        </a:buClr>
        <a:buSzPct val="75000"/>
        <a:buFont typeface="Wingdings" charset="2"/>
        <a:buChar char="&gt;"/>
        <a:defRPr sz="2200">
          <a:solidFill>
            <a:srgbClr val="000000"/>
          </a:solidFill>
          <a:latin typeface="+mn-lt"/>
          <a:ea typeface="+mn-ea"/>
          <a:cs typeface="+mn-cs"/>
          <a:sym typeface="Verdana" charset="0"/>
        </a:defRPr>
      </a:lvl6pPr>
      <a:lvl7pPr marL="2960688" indent="-228600" algn="l" rtl="0" fontAlgn="base">
        <a:lnSpc>
          <a:spcPct val="110000"/>
        </a:lnSpc>
        <a:spcBef>
          <a:spcPts val="600"/>
        </a:spcBef>
        <a:spcAft>
          <a:spcPct val="0"/>
        </a:spcAft>
        <a:buClr>
          <a:srgbClr val="00CC99"/>
        </a:buClr>
        <a:buSzPct val="75000"/>
        <a:buFont typeface="Wingdings" charset="2"/>
        <a:buChar char="&gt;"/>
        <a:defRPr sz="2200">
          <a:solidFill>
            <a:srgbClr val="000000"/>
          </a:solidFill>
          <a:latin typeface="+mn-lt"/>
          <a:ea typeface="+mn-ea"/>
          <a:cs typeface="+mn-cs"/>
          <a:sym typeface="Verdana" charset="0"/>
        </a:defRPr>
      </a:lvl7pPr>
      <a:lvl8pPr marL="3417888" indent="-228600" algn="l" rtl="0" fontAlgn="base">
        <a:lnSpc>
          <a:spcPct val="110000"/>
        </a:lnSpc>
        <a:spcBef>
          <a:spcPts val="600"/>
        </a:spcBef>
        <a:spcAft>
          <a:spcPct val="0"/>
        </a:spcAft>
        <a:buClr>
          <a:srgbClr val="00CC99"/>
        </a:buClr>
        <a:buSzPct val="75000"/>
        <a:buFont typeface="Wingdings" charset="2"/>
        <a:buChar char="&gt;"/>
        <a:defRPr sz="2200">
          <a:solidFill>
            <a:srgbClr val="000000"/>
          </a:solidFill>
          <a:latin typeface="+mn-lt"/>
          <a:ea typeface="+mn-ea"/>
          <a:cs typeface="+mn-cs"/>
          <a:sym typeface="Verdana" charset="0"/>
        </a:defRPr>
      </a:lvl8pPr>
      <a:lvl9pPr marL="3875088" indent="-228600" algn="l" rtl="0" fontAlgn="base">
        <a:lnSpc>
          <a:spcPct val="110000"/>
        </a:lnSpc>
        <a:spcBef>
          <a:spcPts val="600"/>
        </a:spcBef>
        <a:spcAft>
          <a:spcPct val="0"/>
        </a:spcAft>
        <a:buClr>
          <a:srgbClr val="00CC99"/>
        </a:buClr>
        <a:buSzPct val="75000"/>
        <a:buFont typeface="Wingdings" charset="2"/>
        <a:buChar char="&gt;"/>
        <a:defRPr sz="2200">
          <a:solidFill>
            <a:srgbClr val="000000"/>
          </a:solidFill>
          <a:latin typeface="+mn-lt"/>
          <a:ea typeface="+mn-ea"/>
          <a:cs typeface="+mn-cs"/>
          <a:sym typeface="Verdan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1"/>
          <p:cNvSpPr>
            <a:spLocks noChangeArrowheads="1"/>
          </p:cNvSpPr>
          <p:nvPr>
            <p:ph type="body" idx="1"/>
          </p:nvPr>
        </p:nvSpPr>
        <p:spPr bwMode="auto">
          <a:xfrm>
            <a:off x="2921000" y="8661400"/>
            <a:ext cx="9753600" cy="1092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108599" bIns="50800" numCol="1" anchor="t" anchorCtr="0" compatLnSpc="1">
            <a:prstTxWarp prst="textNoShape">
              <a:avLst/>
            </a:prstTxWarp>
          </a:bodyPr>
          <a:lstStyle/>
          <a:p>
            <a:pPr lvl="0"/>
            <a:r>
              <a:rPr lang="en-US" smtClean="0">
                <a:sym typeface="Verdana" charset="0"/>
              </a:rPr>
              <a:t>Click to edit Master text styles</a:t>
            </a:r>
          </a:p>
          <a:p>
            <a:pPr lvl="1"/>
            <a:r>
              <a:rPr lang="en-US" smtClean="0">
                <a:sym typeface="Verdana" charset="0"/>
              </a:rPr>
              <a:t>Second level</a:t>
            </a:r>
          </a:p>
          <a:p>
            <a:pPr lvl="2"/>
            <a:r>
              <a:rPr lang="en-US" smtClean="0">
                <a:sym typeface="Verdana" charset="0"/>
              </a:rPr>
              <a:t>Third level</a:t>
            </a:r>
          </a:p>
          <a:p>
            <a:pPr lvl="3"/>
            <a:r>
              <a:rPr lang="en-US" smtClean="0">
                <a:sym typeface="Verdana" charset="0"/>
              </a:rPr>
              <a:t>Fourth level</a:t>
            </a:r>
          </a:p>
          <a:p>
            <a:pPr lvl="4"/>
            <a:r>
              <a:rPr lang="en-US" smtClean="0">
                <a:sym typeface="Verdana" charset="0"/>
              </a:rPr>
              <a:t>Fifth level</a:t>
            </a:r>
          </a:p>
        </p:txBody>
      </p:sp>
      <p:sp>
        <p:nvSpPr>
          <p:cNvPr id="2051" name="Rectangle 2"/>
          <p:cNvSpPr>
            <a:spLocks noChangeArrowheads="1"/>
          </p:cNvSpPr>
          <p:nvPr>
            <p:ph type="title"/>
          </p:nvPr>
        </p:nvSpPr>
        <p:spPr bwMode="auto">
          <a:xfrm>
            <a:off x="2921000" y="0"/>
            <a:ext cx="9753600" cy="142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50800" tIns="50800" rIns="108599" bIns="50800" numCol="1" anchor="ctr" anchorCtr="0" compatLnSpc="1">
            <a:prstTxWarp prst="textNoShape">
              <a:avLst/>
            </a:prstTxWarp>
          </a:bodyPr>
          <a:lstStyle/>
          <a:p>
            <a:pPr lvl="0"/>
            <a:r>
              <a:rPr lang="en-US" smtClean="0">
                <a:sym typeface="Verdana" charset="0"/>
              </a:rPr>
              <a:t>Click to edit Master title style</a:t>
            </a:r>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marL="6350" indent="-6350" algn="l" rtl="0" eaLnBrk="0" fontAlgn="base" hangingPunct="0">
        <a:spcBef>
          <a:spcPct val="0"/>
        </a:spcBef>
        <a:spcAft>
          <a:spcPct val="0"/>
        </a:spcAft>
        <a:defRPr sz="4200">
          <a:solidFill>
            <a:srgbClr val="000000"/>
          </a:solidFill>
          <a:latin typeface="+mj-lt"/>
          <a:ea typeface="+mj-ea"/>
          <a:cs typeface="+mj-cs"/>
          <a:sym typeface="Verdana" charset="0"/>
        </a:defRPr>
      </a:lvl1pPr>
      <a:lvl2pPr marL="6350" indent="-6350" algn="l" rtl="0" eaLnBrk="0" fontAlgn="base" hangingPunct="0">
        <a:spcBef>
          <a:spcPct val="0"/>
        </a:spcBef>
        <a:spcAft>
          <a:spcPct val="0"/>
        </a:spcAft>
        <a:defRPr sz="4200">
          <a:solidFill>
            <a:srgbClr val="000000"/>
          </a:solidFill>
          <a:latin typeface="Verdana" charset="0"/>
          <a:ea typeface="ヒラギノ角ゴ ProN W3" charset="0"/>
          <a:cs typeface="ヒラギノ角ゴ ProN W3" charset="0"/>
          <a:sym typeface="Verdana" charset="0"/>
        </a:defRPr>
      </a:lvl2pPr>
      <a:lvl3pPr marL="6350" indent="-6350" algn="l" rtl="0" eaLnBrk="0" fontAlgn="base" hangingPunct="0">
        <a:spcBef>
          <a:spcPct val="0"/>
        </a:spcBef>
        <a:spcAft>
          <a:spcPct val="0"/>
        </a:spcAft>
        <a:defRPr sz="4200">
          <a:solidFill>
            <a:srgbClr val="000000"/>
          </a:solidFill>
          <a:latin typeface="Verdana" charset="0"/>
          <a:ea typeface="ヒラギノ角ゴ ProN W3" charset="0"/>
          <a:cs typeface="ヒラギノ角ゴ ProN W3" charset="0"/>
          <a:sym typeface="Verdana" charset="0"/>
        </a:defRPr>
      </a:lvl3pPr>
      <a:lvl4pPr marL="6350" indent="-6350" algn="l" rtl="0" eaLnBrk="0" fontAlgn="base" hangingPunct="0">
        <a:spcBef>
          <a:spcPct val="0"/>
        </a:spcBef>
        <a:spcAft>
          <a:spcPct val="0"/>
        </a:spcAft>
        <a:defRPr sz="4200">
          <a:solidFill>
            <a:srgbClr val="000000"/>
          </a:solidFill>
          <a:latin typeface="Verdana" charset="0"/>
          <a:ea typeface="ヒラギノ角ゴ ProN W3" charset="0"/>
          <a:cs typeface="ヒラギノ角ゴ ProN W3" charset="0"/>
          <a:sym typeface="Verdana" charset="0"/>
        </a:defRPr>
      </a:lvl4pPr>
      <a:lvl5pPr marL="6350" indent="-6350" algn="l" rtl="0" eaLnBrk="0" fontAlgn="base" hangingPunct="0">
        <a:spcBef>
          <a:spcPct val="0"/>
        </a:spcBef>
        <a:spcAft>
          <a:spcPct val="0"/>
        </a:spcAft>
        <a:defRPr sz="4200">
          <a:solidFill>
            <a:srgbClr val="000000"/>
          </a:solidFill>
          <a:latin typeface="Verdana" charset="0"/>
          <a:ea typeface="ヒラギノ角ゴ ProN W3" charset="0"/>
          <a:cs typeface="ヒラギノ角ゴ ProN W3" charset="0"/>
          <a:sym typeface="Verdana" charset="0"/>
        </a:defRPr>
      </a:lvl5pPr>
      <a:lvl6pPr marL="463550" algn="l" rtl="0" fontAlgn="base">
        <a:spcBef>
          <a:spcPct val="0"/>
        </a:spcBef>
        <a:spcAft>
          <a:spcPct val="0"/>
        </a:spcAft>
        <a:defRPr sz="4200">
          <a:solidFill>
            <a:srgbClr val="000000"/>
          </a:solidFill>
          <a:latin typeface="Verdana" charset="0"/>
          <a:ea typeface="ヒラギノ角ゴ ProN W3" charset="0"/>
          <a:cs typeface="ヒラギノ角ゴ ProN W3" charset="0"/>
          <a:sym typeface="Verdana" charset="0"/>
        </a:defRPr>
      </a:lvl6pPr>
      <a:lvl7pPr marL="920750" algn="l" rtl="0" fontAlgn="base">
        <a:spcBef>
          <a:spcPct val="0"/>
        </a:spcBef>
        <a:spcAft>
          <a:spcPct val="0"/>
        </a:spcAft>
        <a:defRPr sz="4200">
          <a:solidFill>
            <a:srgbClr val="000000"/>
          </a:solidFill>
          <a:latin typeface="Verdana" charset="0"/>
          <a:ea typeface="ヒラギノ角ゴ ProN W3" charset="0"/>
          <a:cs typeface="ヒラギノ角ゴ ProN W3" charset="0"/>
          <a:sym typeface="Verdana" charset="0"/>
        </a:defRPr>
      </a:lvl7pPr>
      <a:lvl8pPr marL="1377950" algn="l" rtl="0" fontAlgn="base">
        <a:spcBef>
          <a:spcPct val="0"/>
        </a:spcBef>
        <a:spcAft>
          <a:spcPct val="0"/>
        </a:spcAft>
        <a:defRPr sz="4200">
          <a:solidFill>
            <a:srgbClr val="000000"/>
          </a:solidFill>
          <a:latin typeface="Verdana" charset="0"/>
          <a:ea typeface="ヒラギノ角ゴ ProN W3" charset="0"/>
          <a:cs typeface="ヒラギノ角ゴ ProN W3" charset="0"/>
          <a:sym typeface="Verdana" charset="0"/>
        </a:defRPr>
      </a:lvl8pPr>
      <a:lvl9pPr marL="1835150" algn="l" rtl="0" fontAlgn="base">
        <a:spcBef>
          <a:spcPct val="0"/>
        </a:spcBef>
        <a:spcAft>
          <a:spcPct val="0"/>
        </a:spcAft>
        <a:defRPr sz="4200">
          <a:solidFill>
            <a:srgbClr val="000000"/>
          </a:solidFill>
          <a:latin typeface="Verdana" charset="0"/>
          <a:ea typeface="ヒラギノ角ゴ ProN W3" charset="0"/>
          <a:cs typeface="ヒラギノ角ゴ ProN W3" charset="0"/>
          <a:sym typeface="Verdana" charset="0"/>
        </a:defRPr>
      </a:lvl9pPr>
    </p:titleStyle>
    <p:bodyStyle>
      <a:lvl1pPr marL="385763" indent="-346075" algn="l" rtl="0" eaLnBrk="0" fontAlgn="base" hangingPunct="0">
        <a:lnSpc>
          <a:spcPct val="110000"/>
        </a:lnSpc>
        <a:spcBef>
          <a:spcPts val="1000"/>
        </a:spcBef>
        <a:spcAft>
          <a:spcPct val="0"/>
        </a:spcAft>
        <a:buClr>
          <a:srgbClr val="008AB9"/>
        </a:buClr>
        <a:buSzPct val="100000"/>
        <a:buFont typeface="Verdana" charset="0"/>
        <a:buChar char="»"/>
        <a:defRPr sz="3000">
          <a:solidFill>
            <a:srgbClr val="000000"/>
          </a:solidFill>
          <a:latin typeface="+mn-lt"/>
          <a:ea typeface="+mn-ea"/>
          <a:cs typeface="+mn-cs"/>
          <a:sym typeface="Verdana" charset="0"/>
        </a:defRPr>
      </a:lvl1pPr>
      <a:lvl2pPr marL="731838" indent="-285750" algn="l" rtl="0" eaLnBrk="0" fontAlgn="base" hangingPunct="0">
        <a:lnSpc>
          <a:spcPct val="110000"/>
        </a:lnSpc>
        <a:spcBef>
          <a:spcPts val="800"/>
        </a:spcBef>
        <a:spcAft>
          <a:spcPct val="0"/>
        </a:spcAft>
        <a:buClr>
          <a:srgbClr val="336699"/>
        </a:buClr>
        <a:buSzPct val="75000"/>
        <a:buFont typeface="Wingdings" charset="2"/>
        <a:buChar char="&gt;"/>
        <a:defRPr sz="2700">
          <a:solidFill>
            <a:srgbClr val="000000"/>
          </a:solidFill>
          <a:latin typeface="+mn-lt"/>
          <a:ea typeface="+mn-ea"/>
          <a:cs typeface="+mn-cs"/>
          <a:sym typeface="Verdana" charset="0"/>
        </a:defRPr>
      </a:lvl2pPr>
      <a:lvl3pPr marL="1131888" indent="-228600" algn="l" rtl="0" eaLnBrk="0" fontAlgn="base" hangingPunct="0">
        <a:lnSpc>
          <a:spcPct val="110000"/>
        </a:lnSpc>
        <a:spcBef>
          <a:spcPts val="700"/>
        </a:spcBef>
        <a:spcAft>
          <a:spcPct val="0"/>
        </a:spcAft>
        <a:buClr>
          <a:srgbClr val="009999"/>
        </a:buClr>
        <a:buSzPct val="75000"/>
        <a:buFont typeface="Wingdings" charset="2"/>
        <a:buChar char="&gt;"/>
        <a:defRPr sz="2500">
          <a:solidFill>
            <a:srgbClr val="000000"/>
          </a:solidFill>
          <a:latin typeface="+mn-lt"/>
          <a:ea typeface="+mn-ea"/>
          <a:cs typeface="+mn-cs"/>
          <a:sym typeface="Verdana" charset="0"/>
        </a:defRPr>
      </a:lvl3pPr>
      <a:lvl4pPr marL="1589088" indent="-228600" algn="l" rtl="0" eaLnBrk="0" fontAlgn="base" hangingPunct="0">
        <a:lnSpc>
          <a:spcPct val="110000"/>
        </a:lnSpc>
        <a:spcBef>
          <a:spcPts val="600"/>
        </a:spcBef>
        <a:spcAft>
          <a:spcPct val="0"/>
        </a:spcAft>
        <a:buClr>
          <a:srgbClr val="339966"/>
        </a:buClr>
        <a:buSzPct val="75000"/>
        <a:buFont typeface="Wingdings" charset="2"/>
        <a:buChar char="&gt;"/>
        <a:defRPr sz="2200">
          <a:solidFill>
            <a:srgbClr val="000000"/>
          </a:solidFill>
          <a:latin typeface="+mn-lt"/>
          <a:ea typeface="+mn-ea"/>
          <a:cs typeface="+mn-cs"/>
          <a:sym typeface="Verdana" charset="0"/>
        </a:defRPr>
      </a:lvl4pPr>
      <a:lvl5pPr marL="2046288" indent="-228600" algn="l" rtl="0" eaLnBrk="0" fontAlgn="base" hangingPunct="0">
        <a:lnSpc>
          <a:spcPct val="110000"/>
        </a:lnSpc>
        <a:spcBef>
          <a:spcPts val="600"/>
        </a:spcBef>
        <a:spcAft>
          <a:spcPct val="0"/>
        </a:spcAft>
        <a:buClr>
          <a:srgbClr val="00CC99"/>
        </a:buClr>
        <a:buSzPct val="75000"/>
        <a:buFont typeface="Wingdings" charset="2"/>
        <a:buChar char="&gt;"/>
        <a:defRPr sz="2200">
          <a:solidFill>
            <a:srgbClr val="000000"/>
          </a:solidFill>
          <a:latin typeface="+mn-lt"/>
          <a:ea typeface="+mn-ea"/>
          <a:cs typeface="+mn-cs"/>
          <a:sym typeface="Verdana" charset="0"/>
        </a:defRPr>
      </a:lvl5pPr>
      <a:lvl6pPr marL="2503488" indent="-228600" algn="l" rtl="0" fontAlgn="base">
        <a:lnSpc>
          <a:spcPct val="110000"/>
        </a:lnSpc>
        <a:spcBef>
          <a:spcPts val="600"/>
        </a:spcBef>
        <a:spcAft>
          <a:spcPct val="0"/>
        </a:spcAft>
        <a:buClr>
          <a:srgbClr val="00CC99"/>
        </a:buClr>
        <a:buSzPct val="75000"/>
        <a:buFont typeface="Wingdings" charset="2"/>
        <a:buChar char="&gt;"/>
        <a:defRPr sz="2200">
          <a:solidFill>
            <a:srgbClr val="000000"/>
          </a:solidFill>
          <a:latin typeface="+mn-lt"/>
          <a:ea typeface="+mn-ea"/>
          <a:cs typeface="+mn-cs"/>
          <a:sym typeface="Verdana" charset="0"/>
        </a:defRPr>
      </a:lvl6pPr>
      <a:lvl7pPr marL="2960688" indent="-228600" algn="l" rtl="0" fontAlgn="base">
        <a:lnSpc>
          <a:spcPct val="110000"/>
        </a:lnSpc>
        <a:spcBef>
          <a:spcPts val="600"/>
        </a:spcBef>
        <a:spcAft>
          <a:spcPct val="0"/>
        </a:spcAft>
        <a:buClr>
          <a:srgbClr val="00CC99"/>
        </a:buClr>
        <a:buSzPct val="75000"/>
        <a:buFont typeface="Wingdings" charset="2"/>
        <a:buChar char="&gt;"/>
        <a:defRPr sz="2200">
          <a:solidFill>
            <a:srgbClr val="000000"/>
          </a:solidFill>
          <a:latin typeface="+mn-lt"/>
          <a:ea typeface="+mn-ea"/>
          <a:cs typeface="+mn-cs"/>
          <a:sym typeface="Verdana" charset="0"/>
        </a:defRPr>
      </a:lvl7pPr>
      <a:lvl8pPr marL="3417888" indent="-228600" algn="l" rtl="0" fontAlgn="base">
        <a:lnSpc>
          <a:spcPct val="110000"/>
        </a:lnSpc>
        <a:spcBef>
          <a:spcPts val="600"/>
        </a:spcBef>
        <a:spcAft>
          <a:spcPct val="0"/>
        </a:spcAft>
        <a:buClr>
          <a:srgbClr val="00CC99"/>
        </a:buClr>
        <a:buSzPct val="75000"/>
        <a:buFont typeface="Wingdings" charset="2"/>
        <a:buChar char="&gt;"/>
        <a:defRPr sz="2200">
          <a:solidFill>
            <a:srgbClr val="000000"/>
          </a:solidFill>
          <a:latin typeface="+mn-lt"/>
          <a:ea typeface="+mn-ea"/>
          <a:cs typeface="+mn-cs"/>
          <a:sym typeface="Verdana" charset="0"/>
        </a:defRPr>
      </a:lvl8pPr>
      <a:lvl9pPr marL="3875088" indent="-228600" algn="l" rtl="0" fontAlgn="base">
        <a:lnSpc>
          <a:spcPct val="110000"/>
        </a:lnSpc>
        <a:spcBef>
          <a:spcPts val="600"/>
        </a:spcBef>
        <a:spcAft>
          <a:spcPct val="0"/>
        </a:spcAft>
        <a:buClr>
          <a:srgbClr val="00CC99"/>
        </a:buClr>
        <a:buSzPct val="75000"/>
        <a:buFont typeface="Wingdings" charset="2"/>
        <a:buChar char="&gt;"/>
        <a:defRPr sz="2200">
          <a:solidFill>
            <a:srgbClr val="000000"/>
          </a:solidFill>
          <a:latin typeface="+mn-lt"/>
          <a:ea typeface="+mn-ea"/>
          <a:cs typeface="+mn-cs"/>
          <a:sym typeface="Verdana"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30.png"/><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1.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5.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9.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1.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2.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43.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45.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6.xml"/><Relationship Id="rId1" Type="http://schemas.openxmlformats.org/officeDocument/2006/relationships/slideLayout" Target="../slideLayouts/slideLayout13.xml"/><Relationship Id="rId4" Type="http://schemas.openxmlformats.org/officeDocument/2006/relationships/image" Target="../media/image46.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130048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2" name="Rectangle 3"/>
          <p:cNvSpPr>
            <a:spLocks noChangeArrowheads="1"/>
          </p:cNvSpPr>
          <p:nvPr>
            <p:ph type="body" idx="1"/>
          </p:nvPr>
        </p:nvSpPr>
        <p:spPr/>
        <p:txBody>
          <a:bodyPr rIns="166398"/>
          <a:lstStyle/>
          <a:p>
            <a:pPr marL="573088" indent="-533400" eaLnBrk="1" hangingPunct="1">
              <a:buSzPct val="99000"/>
              <a:buFont typeface="Verdana" charset="0"/>
              <a:buAutoNum type="arabicPeriod" startAt="2"/>
            </a:pPr>
            <a:r>
              <a:rPr lang="en-US" smtClean="0"/>
              <a:t>Lighting pass – accumulate light info</a:t>
            </a:r>
          </a:p>
        </p:txBody>
      </p:sp>
      <p:sp>
        <p:nvSpPr>
          <p:cNvPr id="12293" name="Rectangle 4"/>
          <p:cNvSpPr>
            <a:spLocks/>
          </p:cNvSpPr>
          <p:nvPr/>
        </p:nvSpPr>
        <p:spPr bwMode="auto">
          <a:xfrm>
            <a:off x="2921000" y="0"/>
            <a:ext cx="97536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nchor="ctr"/>
          <a:lstStyle/>
          <a:p>
            <a:pPr marL="57150" algn="l"/>
            <a:r>
              <a:rPr lang="en-US" sz="4200">
                <a:solidFill>
                  <a:srgbClr val="000000"/>
                </a:solidFill>
                <a:ea typeface="Verdana" charset="0"/>
                <a:cs typeface="Verdana" charset="0"/>
              </a:rPr>
              <a:t>What is deferred shading?</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130048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Rectangle 3"/>
          <p:cNvSpPr>
            <a:spLocks noChangeArrowheads="1"/>
          </p:cNvSpPr>
          <p:nvPr>
            <p:ph type="body" idx="1"/>
          </p:nvPr>
        </p:nvSpPr>
        <p:spPr/>
        <p:txBody>
          <a:bodyPr rIns="166398"/>
          <a:lstStyle/>
          <a:p>
            <a:pPr marL="573088" indent="-533400" eaLnBrk="1" hangingPunct="1">
              <a:buSzPct val="99000"/>
              <a:buFont typeface="Verdana" charset="0"/>
              <a:buAutoNum type="arabicPeriod" startAt="2"/>
            </a:pPr>
            <a:r>
              <a:rPr lang="en-US" smtClean="0"/>
              <a:t>Lighting pass – accumulate light info</a:t>
            </a:r>
          </a:p>
        </p:txBody>
      </p:sp>
      <p:sp>
        <p:nvSpPr>
          <p:cNvPr id="13317" name="Rectangle 4"/>
          <p:cNvSpPr>
            <a:spLocks/>
          </p:cNvSpPr>
          <p:nvPr/>
        </p:nvSpPr>
        <p:spPr bwMode="auto">
          <a:xfrm>
            <a:off x="2921000" y="0"/>
            <a:ext cx="97536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nchor="ctr"/>
          <a:lstStyle/>
          <a:p>
            <a:pPr marL="57150" algn="l"/>
            <a:r>
              <a:rPr lang="en-US" sz="4200">
                <a:solidFill>
                  <a:srgbClr val="000000"/>
                </a:solidFill>
                <a:ea typeface="Verdana" charset="0"/>
                <a:cs typeface="Verdana" charset="0"/>
              </a:rPr>
              <a:t>What is deferred shading?</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2"/>
          <p:cNvSpPr>
            <a:spLocks noChangeArrowheads="1"/>
          </p:cNvSpPr>
          <p:nvPr>
            <p:ph type="title"/>
          </p:nvPr>
        </p:nvSpPr>
        <p:spPr/>
        <p:txBody>
          <a:bodyPr rIns="166398"/>
          <a:lstStyle/>
          <a:p>
            <a:pPr indent="0" eaLnBrk="1" hangingPunct="1"/>
            <a:r>
              <a:rPr lang="en-US" smtClean="0"/>
              <a:t>G-Buffer</a:t>
            </a:r>
          </a:p>
        </p:txBody>
      </p:sp>
      <p:graphicFrame>
        <p:nvGraphicFramePr>
          <p:cNvPr id="21507" name="Group 3"/>
          <p:cNvGraphicFramePr>
            <a:graphicFrameLocks noGrp="1"/>
          </p:cNvGraphicFramePr>
          <p:nvPr/>
        </p:nvGraphicFramePr>
        <p:xfrm>
          <a:off x="2921000" y="2819400"/>
          <a:ext cx="9752013" cy="2381250"/>
        </p:xfrm>
        <a:graphic>
          <a:graphicData uri="http://schemas.openxmlformats.org/drawingml/2006/table">
            <a:tbl>
              <a:tblPr/>
              <a:tblGrid>
                <a:gridCol w="974725"/>
                <a:gridCol w="2209800"/>
                <a:gridCol w="2124075"/>
                <a:gridCol w="2209800"/>
                <a:gridCol w="2233613"/>
              </a:tblGrid>
              <a:tr h="476250">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DS</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57150" marR="0" lvl="0" indent="0" algn="ctr"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Depth (24bit integer)</a:t>
                      </a:r>
                    </a:p>
                  </a:txBody>
                  <a:tcPr marL="50800" marR="50800" marT="50800" marB="5080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DDDDDD">
                        <a:alpha val="49803"/>
                      </a:srgbClr>
                    </a:solidFill>
                  </a:tcPr>
                </a:tc>
                <a:tc hMerge="1">
                  <a:txBody>
                    <a:bodyPr/>
                    <a:lstStyle/>
                    <a:p>
                      <a:endParaRPr lang="en-US"/>
                    </a:p>
                  </a:txBody>
                  <a:tcPr/>
                </a:tc>
                <a:tc hMerge="1">
                  <a:txBody>
                    <a:bodyPr/>
                    <a:lstStyle/>
                    <a:p>
                      <a:endParaRPr lang="en-US"/>
                    </a:p>
                  </a:txBody>
                  <a:tcPr/>
                </a:tc>
                <a:tc>
                  <a:txBody>
                    <a:bodyPr/>
                    <a:lstStyle/>
                    <a:p>
                      <a:pPr marL="57150" marR="0" lvl="0" indent="0" algn="ctr"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Stencil</a:t>
                      </a:r>
                    </a:p>
                  </a:txBody>
                  <a:tcPr marL="50800" marR="50800" marT="50800" marB="5080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DDDDDD">
                        <a:alpha val="49803"/>
                      </a:srgbClr>
                    </a:solidFill>
                  </a:tcPr>
                </a:tc>
              </a:tr>
              <a:tr h="476250">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RT0</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w="28575" cap="flat" cmpd="sng" algn="ctr">
                      <a:solidFill>
                        <a:srgbClr val="000000"/>
                      </a:solidFill>
                      <a:prstDash val="solid"/>
                      <a:round/>
                      <a:headEnd type="none" w="med" len="med"/>
                      <a:tailEnd type="none" w="med" len="med"/>
                    </a:lnL>
                    <a:lnR cap="flat">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6565">
                        <a:alpha val="49803"/>
                      </a:srgbClr>
                    </a:solid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cap="flat">
                      <a:noFill/>
                    </a:lnL>
                    <a:lnR cap="flat">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65FF65">
                        <a:alpha val="49803"/>
                      </a:srgbClr>
                    </a:solid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cap="flat">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7979FF">
                        <a:alpha val="49803"/>
                      </a:srgbClr>
                    </a:solidFill>
                  </a:tcPr>
                </a:tc>
                <a:tc>
                  <a:txBody>
                    <a:bodyPr/>
                    <a:lstStyle/>
                    <a:p>
                      <a:pPr marL="57150" marR="0" lvl="0" indent="0" algn="ctr"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Glow</a:t>
                      </a:r>
                    </a:p>
                  </a:txBody>
                  <a:tcPr marL="50800" marR="50800" marT="50800" marB="5080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DDDDDD">
                        <a:alpha val="49803"/>
                      </a:srgbClr>
                    </a:solidFill>
                  </a:tcPr>
                </a:tc>
              </a:tr>
              <a:tr h="476250">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RT1</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w="28575" cap="flat" cmpd="sng" algn="ctr">
                      <a:solidFill>
                        <a:srgbClr val="000000"/>
                      </a:solidFill>
                      <a:prstDash val="solid"/>
                      <a:round/>
                      <a:headEnd type="none" w="med" len="med"/>
                      <a:tailEnd type="none" w="med" len="med"/>
                    </a:lnL>
                    <a:lnR cap="flat">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6565">
                        <a:alpha val="49803"/>
                      </a:srgbClr>
                    </a:solidFill>
                  </a:tcPr>
                </a:tc>
                <a:tc hMerge="1">
                  <a:txBody>
                    <a:bodyPr/>
                    <a:lstStyle/>
                    <a:p>
                      <a:endParaRPr lang="en-US"/>
                    </a:p>
                  </a:txBody>
                  <a:tcPr/>
                </a:tc>
                <a:tc gridSpan="2">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cap="flat">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65FF65">
                        <a:alpha val="49803"/>
                      </a:srgbClr>
                    </a:solidFill>
                  </a:tcPr>
                </a:tc>
                <a:tc hMerge="1">
                  <a:txBody>
                    <a:bodyPr/>
                    <a:lstStyle/>
                    <a:p>
                      <a:endParaRPr lang="en-US"/>
                    </a:p>
                  </a:txBody>
                  <a:tcPr/>
                </a:tc>
              </a:tr>
              <a:tr h="476250">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RT2</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w="28575" cap="flat" cmpd="sng" algn="ctr">
                      <a:solidFill>
                        <a:srgbClr val="000000"/>
                      </a:solidFill>
                      <a:prstDash val="solid"/>
                      <a:round/>
                      <a:headEnd type="none" w="med" len="med"/>
                      <a:tailEnd type="none" w="med" len="med"/>
                    </a:lnL>
                    <a:lnR cap="flat">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6565">
                        <a:alpha val="49803"/>
                      </a:srgbClr>
                    </a:solid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cap="flat">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65FF65">
                        <a:alpha val="49803"/>
                      </a:srgbClr>
                    </a:solid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w="28575" cap="flat" cmpd="sng" algn="ctr">
                      <a:solidFill>
                        <a:srgbClr val="000000"/>
                      </a:solidFill>
                      <a:prstDash val="solid"/>
                      <a:round/>
                      <a:headEnd type="none" w="med" len="med"/>
                      <a:tailEnd type="none" w="med" len="med"/>
                    </a:lnL>
                    <a:lnR cap="flat">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7979FF">
                        <a:alpha val="49803"/>
                      </a:srgbClr>
                    </a:solid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cap="flat">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DDDDDD">
                        <a:alpha val="49803"/>
                      </a:srgbClr>
                    </a:solidFill>
                  </a:tcPr>
                </a:tc>
              </a:tr>
              <a:tr h="476250">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RT3</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w="28575" cap="flat" cmpd="sng" algn="ctr">
                      <a:solidFill>
                        <a:srgbClr val="000000"/>
                      </a:solidFill>
                      <a:prstDash val="solid"/>
                      <a:round/>
                      <a:headEnd type="none" w="med" len="med"/>
                      <a:tailEnd type="none" w="med" len="med"/>
                    </a:lnL>
                    <a:lnR cap="flat">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6565">
                        <a:alpha val="49803"/>
                      </a:srgbClr>
                    </a:solid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cap="flat">
                      <a:noFill/>
                    </a:lnL>
                    <a:lnR cap="flat">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65FF65">
                        <a:alpha val="49803"/>
                      </a:srgbClr>
                    </a:solid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cap="flat">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7979FF">
                        <a:alpha val="49803"/>
                      </a:srgbClr>
                    </a:solidFill>
                  </a:tcPr>
                </a:tc>
                <a:tc>
                  <a:txBody>
                    <a:bodyPr/>
                    <a:lstStyle/>
                    <a:p>
                      <a:pPr marL="57150" marR="0" lvl="0" indent="0" algn="ctr"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Sun shadow</a:t>
                      </a:r>
                    </a:p>
                  </a:txBody>
                  <a:tcPr marL="50800" marR="50800" marT="50800" marB="5080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DDDDDD">
                        <a:alpha val="49803"/>
                      </a:srgbClr>
                    </a:solidFill>
                  </a:tcPr>
                </a:tc>
              </a:tr>
            </a:tbl>
          </a:graphicData>
        </a:graphic>
      </p:graphicFrame>
      <p:sp>
        <p:nvSpPr>
          <p:cNvPr id="14380" name="Rectangle 79"/>
          <p:cNvSpPr>
            <a:spLocks noChangeArrowheads="1"/>
          </p:cNvSpPr>
          <p:nvPr>
            <p:ph type="body" idx="1"/>
          </p:nvPr>
        </p:nvSpPr>
        <p:spPr>
          <a:xfrm>
            <a:off x="2921000" y="5422900"/>
            <a:ext cx="9753600" cy="4330700"/>
          </a:xfrm>
        </p:spPr>
        <p:txBody>
          <a:bodyPr rIns="166398"/>
          <a:lstStyle/>
          <a:p>
            <a:pPr eaLnBrk="1" hangingPunct="1"/>
            <a:r>
              <a:rPr lang="en-US" sz="2800" smtClean="0"/>
              <a:t>RGBA FP16 buffers proved to be too much</a:t>
            </a:r>
          </a:p>
          <a:p>
            <a:pPr eaLnBrk="1" hangingPunct="1"/>
            <a:r>
              <a:rPr lang="en-US" sz="2800" smtClean="0"/>
              <a:t>Moved to RGBA8</a:t>
            </a:r>
          </a:p>
          <a:p>
            <a:pPr lvl="1" eaLnBrk="1" hangingPunct="1"/>
            <a:r>
              <a:rPr lang="en-US" sz="2800" smtClean="0"/>
              <a:t>4xRGBA8 + D24S8 - 18.4mb</a:t>
            </a:r>
          </a:p>
          <a:p>
            <a:pPr lvl="1" eaLnBrk="1" hangingPunct="1"/>
            <a:r>
              <a:rPr lang="en-US" sz="2800" smtClean="0"/>
              <a:t>2xMSAA (Quincunx) - 36.8mb</a:t>
            </a:r>
          </a:p>
          <a:p>
            <a:pPr eaLnBrk="1" hangingPunct="1"/>
            <a:r>
              <a:rPr lang="en-US" sz="2800" smtClean="0"/>
              <a:t>Memory reused by later rendering stages</a:t>
            </a:r>
          </a:p>
          <a:p>
            <a:pPr lvl="1" eaLnBrk="1" hangingPunct="1"/>
            <a:r>
              <a:rPr lang="en-US" sz="2800" smtClean="0"/>
              <a:t>Low resolution pass, post processing, HUD</a:t>
            </a:r>
          </a:p>
        </p:txBody>
      </p:sp>
      <p:grpSp>
        <p:nvGrpSpPr>
          <p:cNvPr id="14381" name="Group 80"/>
          <p:cNvGrpSpPr>
            <a:grpSpLocks/>
          </p:cNvGrpSpPr>
          <p:nvPr/>
        </p:nvGrpSpPr>
        <p:grpSpPr bwMode="auto">
          <a:xfrm>
            <a:off x="3887788" y="3290888"/>
            <a:ext cx="8812212" cy="1881187"/>
            <a:chOff x="0" y="0"/>
            <a:chExt cx="5550" cy="1184"/>
          </a:xfrm>
        </p:grpSpPr>
        <p:sp>
          <p:nvSpPr>
            <p:cNvPr id="14382" name="Rectangle 81"/>
            <p:cNvSpPr>
              <a:spLocks/>
            </p:cNvSpPr>
            <p:nvPr/>
          </p:nvSpPr>
          <p:spPr bwMode="auto">
            <a:xfrm>
              <a:off x="0" y="0"/>
              <a:ext cx="4104"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815975" indent="-758825" algn="ctr">
                <a:spcBef>
                  <a:spcPts val="1350"/>
                </a:spcBef>
              </a:pPr>
              <a:r>
                <a:rPr lang="en-US" sz="2200">
                  <a:solidFill>
                    <a:srgbClr val="000000"/>
                  </a:solidFill>
                  <a:ea typeface="Verdana" charset="0"/>
                  <a:cs typeface="Verdana" charset="0"/>
                </a:rPr>
                <a:t>Lighting accumulation RGB</a:t>
              </a:r>
            </a:p>
          </p:txBody>
        </p:sp>
        <p:sp>
          <p:nvSpPr>
            <p:cNvPr id="14383" name="Rectangle 82"/>
            <p:cNvSpPr>
              <a:spLocks/>
            </p:cNvSpPr>
            <p:nvPr/>
          </p:nvSpPr>
          <p:spPr bwMode="auto">
            <a:xfrm>
              <a:off x="6" y="298"/>
              <a:ext cx="5544"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815975" indent="-758825" algn="ctr">
                <a:spcBef>
                  <a:spcPts val="1350"/>
                </a:spcBef>
              </a:pPr>
              <a:r>
                <a:rPr lang="en-US" sz="2200">
                  <a:solidFill>
                    <a:srgbClr val="000000"/>
                  </a:solidFill>
                  <a:ea typeface="Verdana" charset="0"/>
                  <a:cs typeface="Verdana" charset="0"/>
                </a:rPr>
                <a:t>View space normals XY (RG FP16)</a:t>
              </a:r>
            </a:p>
          </p:txBody>
        </p:sp>
        <p:sp>
          <p:nvSpPr>
            <p:cNvPr id="14384" name="Rectangle 83"/>
            <p:cNvSpPr>
              <a:spLocks/>
            </p:cNvSpPr>
            <p:nvPr/>
          </p:nvSpPr>
          <p:spPr bwMode="auto">
            <a:xfrm>
              <a:off x="6" y="605"/>
              <a:ext cx="2744"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815975" indent="-758825" algn="ctr">
                <a:spcBef>
                  <a:spcPts val="1350"/>
                </a:spcBef>
              </a:pPr>
              <a:r>
                <a:rPr lang="en-US" sz="2200">
                  <a:solidFill>
                    <a:srgbClr val="000000"/>
                  </a:solidFill>
                  <a:ea typeface="Verdana" charset="0"/>
                  <a:cs typeface="Verdana" charset="0"/>
                </a:rPr>
                <a:t>Motion vectors XY</a:t>
              </a:r>
            </a:p>
          </p:txBody>
        </p:sp>
        <p:sp>
          <p:nvSpPr>
            <p:cNvPr id="14385" name="Rectangle 84"/>
            <p:cNvSpPr>
              <a:spLocks/>
            </p:cNvSpPr>
            <p:nvPr/>
          </p:nvSpPr>
          <p:spPr bwMode="auto">
            <a:xfrm>
              <a:off x="2742" y="605"/>
              <a:ext cx="2744"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815975" indent="-758825" algn="ctr">
                <a:spcBef>
                  <a:spcPts val="1350"/>
                </a:spcBef>
              </a:pPr>
              <a:r>
                <a:rPr lang="en-US" sz="2200">
                  <a:solidFill>
                    <a:srgbClr val="000000"/>
                  </a:solidFill>
                  <a:ea typeface="Verdana" charset="0"/>
                  <a:cs typeface="Verdana" charset="0"/>
                </a:rPr>
                <a:t>Roughness, spec. intensity</a:t>
              </a:r>
            </a:p>
          </p:txBody>
        </p:sp>
        <p:sp>
          <p:nvSpPr>
            <p:cNvPr id="14386" name="Rectangle 85"/>
            <p:cNvSpPr>
              <a:spLocks/>
            </p:cNvSpPr>
            <p:nvPr/>
          </p:nvSpPr>
          <p:spPr bwMode="auto">
            <a:xfrm>
              <a:off x="6" y="904"/>
              <a:ext cx="4104"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815975" indent="-758825" algn="ctr">
                <a:spcBef>
                  <a:spcPts val="1350"/>
                </a:spcBef>
              </a:pPr>
              <a:r>
                <a:rPr lang="en-US" sz="2200">
                  <a:solidFill>
                    <a:srgbClr val="000000"/>
                  </a:solidFill>
                  <a:ea typeface="Verdana" charset="0"/>
                  <a:cs typeface="Verdana" charset="0"/>
                </a:rPr>
                <a:t>Albedo RGB</a:t>
              </a:r>
            </a:p>
          </p:txBody>
        </p:sp>
      </p:grpSp>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2"/>
          <p:cNvSpPr>
            <a:spLocks noChangeArrowheads="1"/>
          </p:cNvSpPr>
          <p:nvPr>
            <p:ph type="title"/>
          </p:nvPr>
        </p:nvSpPr>
        <p:spPr/>
        <p:txBody>
          <a:bodyPr rIns="166398"/>
          <a:lstStyle/>
          <a:p>
            <a:pPr indent="0" eaLnBrk="1" hangingPunct="1"/>
            <a:r>
              <a:rPr lang="en-US" smtClean="0"/>
              <a:t>G-Buffer</a:t>
            </a:r>
          </a:p>
        </p:txBody>
      </p:sp>
      <p:graphicFrame>
        <p:nvGraphicFramePr>
          <p:cNvPr id="23555" name="Group 3"/>
          <p:cNvGraphicFramePr>
            <a:graphicFrameLocks noGrp="1"/>
          </p:cNvGraphicFramePr>
          <p:nvPr/>
        </p:nvGraphicFramePr>
        <p:xfrm>
          <a:off x="2921000" y="2819400"/>
          <a:ext cx="9752013" cy="2381250"/>
        </p:xfrm>
        <a:graphic>
          <a:graphicData uri="http://schemas.openxmlformats.org/drawingml/2006/table">
            <a:tbl>
              <a:tblPr/>
              <a:tblGrid>
                <a:gridCol w="974725"/>
                <a:gridCol w="2209800"/>
                <a:gridCol w="2124075"/>
                <a:gridCol w="2209800"/>
                <a:gridCol w="2233613"/>
              </a:tblGrid>
              <a:tr h="476250">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DS</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57150" marR="0" lvl="0" indent="0" algn="ctr"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Depth (24bit integer)</a:t>
                      </a:r>
                    </a:p>
                  </a:txBody>
                  <a:tcPr marL="50800" marR="50800" marT="50800" marB="5080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DDDDDD">
                        <a:alpha val="49803"/>
                      </a:srgbClr>
                    </a:solidFill>
                  </a:tcPr>
                </a:tc>
                <a:tc hMerge="1">
                  <a:txBody>
                    <a:bodyPr/>
                    <a:lstStyle/>
                    <a:p>
                      <a:endParaRPr lang="en-US"/>
                    </a:p>
                  </a:txBody>
                  <a:tcPr/>
                </a:tc>
                <a:tc hMerge="1">
                  <a:txBody>
                    <a:bodyPr/>
                    <a:lstStyle/>
                    <a:p>
                      <a:endParaRPr lang="en-US"/>
                    </a:p>
                  </a:txBody>
                  <a:tcPr/>
                </a:tc>
                <a:tc>
                  <a:txBody>
                    <a:bodyPr/>
                    <a:lstStyle/>
                    <a:p>
                      <a:pPr marL="57150" marR="0" lvl="0" indent="0" algn="ctr"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Stencil</a:t>
                      </a:r>
                    </a:p>
                  </a:txBody>
                  <a:tcPr marL="50800" marR="50800" marT="50800" marB="5080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DDDDDD">
                        <a:alpha val="49803"/>
                      </a:srgbClr>
                    </a:solidFill>
                  </a:tcPr>
                </a:tc>
              </a:tr>
              <a:tr h="476250">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RT0</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w="28575" cap="flat" cmpd="sng" algn="ctr">
                      <a:solidFill>
                        <a:srgbClr val="000000"/>
                      </a:solidFill>
                      <a:prstDash val="solid"/>
                      <a:round/>
                      <a:headEnd type="none" w="med" len="med"/>
                      <a:tailEnd type="none" w="med" len="med"/>
                    </a:lnL>
                    <a:lnR cap="flat">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6565">
                        <a:alpha val="49803"/>
                      </a:srgbClr>
                    </a:solid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cap="flat">
                      <a:noFill/>
                    </a:lnL>
                    <a:lnR cap="flat">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65FF65">
                        <a:alpha val="49803"/>
                      </a:srgbClr>
                    </a:solid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cap="flat">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7979FF">
                        <a:alpha val="49803"/>
                      </a:srgbClr>
                    </a:solidFill>
                  </a:tcPr>
                </a:tc>
                <a:tc>
                  <a:txBody>
                    <a:bodyPr/>
                    <a:lstStyle/>
                    <a:p>
                      <a:pPr marL="57150" marR="0" lvl="0" indent="0" algn="ctr"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Glow</a:t>
                      </a:r>
                    </a:p>
                  </a:txBody>
                  <a:tcPr marL="50800" marR="50800" marT="50800" marB="5080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DDDDDD">
                        <a:alpha val="49803"/>
                      </a:srgbClr>
                    </a:solidFill>
                  </a:tcPr>
                </a:tc>
              </a:tr>
              <a:tr h="476250">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RT1</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w="28575" cap="flat" cmpd="sng" algn="ctr">
                      <a:solidFill>
                        <a:srgbClr val="000000"/>
                      </a:solidFill>
                      <a:prstDash val="solid"/>
                      <a:round/>
                      <a:headEnd type="none" w="med" len="med"/>
                      <a:tailEnd type="none" w="med" len="med"/>
                    </a:lnL>
                    <a:lnR cap="flat">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6565">
                        <a:alpha val="49803"/>
                      </a:srgbClr>
                    </a:solidFill>
                  </a:tcPr>
                </a:tc>
                <a:tc hMerge="1">
                  <a:txBody>
                    <a:bodyPr/>
                    <a:lstStyle/>
                    <a:p>
                      <a:endParaRPr lang="en-US"/>
                    </a:p>
                  </a:txBody>
                  <a:tcPr/>
                </a:tc>
                <a:tc gridSpan="2">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cap="flat">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65FF65">
                        <a:alpha val="49803"/>
                      </a:srgbClr>
                    </a:solidFill>
                  </a:tcPr>
                </a:tc>
                <a:tc hMerge="1">
                  <a:txBody>
                    <a:bodyPr/>
                    <a:lstStyle/>
                    <a:p>
                      <a:endParaRPr lang="en-US"/>
                    </a:p>
                  </a:txBody>
                  <a:tcPr/>
                </a:tc>
              </a:tr>
              <a:tr h="476250">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RT2</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w="28575" cap="flat" cmpd="sng" algn="ctr">
                      <a:solidFill>
                        <a:srgbClr val="000000"/>
                      </a:solidFill>
                      <a:prstDash val="solid"/>
                      <a:round/>
                      <a:headEnd type="none" w="med" len="med"/>
                      <a:tailEnd type="none" w="med" len="med"/>
                    </a:lnL>
                    <a:lnR cap="flat">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6565">
                        <a:alpha val="49803"/>
                      </a:srgbClr>
                    </a:solid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cap="flat">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65FF65">
                        <a:alpha val="49803"/>
                      </a:srgbClr>
                    </a:solid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w="28575" cap="flat" cmpd="sng" algn="ctr">
                      <a:solidFill>
                        <a:srgbClr val="000000"/>
                      </a:solidFill>
                      <a:prstDash val="solid"/>
                      <a:round/>
                      <a:headEnd type="none" w="med" len="med"/>
                      <a:tailEnd type="none" w="med" len="med"/>
                    </a:lnL>
                    <a:lnR cap="flat">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7979FF">
                        <a:alpha val="49803"/>
                      </a:srgbClr>
                    </a:solid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cap="flat">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DDDDDD">
                        <a:alpha val="49803"/>
                      </a:srgbClr>
                    </a:solidFill>
                  </a:tcPr>
                </a:tc>
              </a:tr>
              <a:tr h="476250">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RT3</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w="28575" cap="flat" cmpd="sng" algn="ctr">
                      <a:solidFill>
                        <a:srgbClr val="000000"/>
                      </a:solidFill>
                      <a:prstDash val="solid"/>
                      <a:round/>
                      <a:headEnd type="none" w="med" len="med"/>
                      <a:tailEnd type="none" w="med" len="med"/>
                    </a:lnL>
                    <a:lnR cap="flat">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6565">
                        <a:alpha val="49803"/>
                      </a:srgbClr>
                    </a:solid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cap="flat">
                      <a:noFill/>
                    </a:lnL>
                    <a:lnR cap="flat">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65FF65">
                        <a:alpha val="49803"/>
                      </a:srgbClr>
                    </a:solid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cap="flat">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7979FF">
                        <a:alpha val="49803"/>
                      </a:srgbClr>
                    </a:solidFill>
                  </a:tcPr>
                </a:tc>
                <a:tc>
                  <a:txBody>
                    <a:bodyPr/>
                    <a:lstStyle/>
                    <a:p>
                      <a:pPr marL="57150" marR="0" lvl="0" indent="0" algn="ctr"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Sun shadow</a:t>
                      </a:r>
                    </a:p>
                  </a:txBody>
                  <a:tcPr marL="50800" marR="50800" marT="50800" marB="5080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DDDDDD">
                        <a:alpha val="49803"/>
                      </a:srgbClr>
                    </a:solidFill>
                  </a:tcPr>
                </a:tc>
              </a:tr>
            </a:tbl>
          </a:graphicData>
        </a:graphic>
      </p:graphicFrame>
      <p:sp>
        <p:nvSpPr>
          <p:cNvPr id="15404" name="Rectangle 79"/>
          <p:cNvSpPr>
            <a:spLocks noChangeArrowheads="1"/>
          </p:cNvSpPr>
          <p:nvPr>
            <p:ph type="body" idx="1"/>
          </p:nvPr>
        </p:nvSpPr>
        <p:spPr>
          <a:xfrm>
            <a:off x="2921000" y="5422900"/>
            <a:ext cx="9753600" cy="4330700"/>
          </a:xfrm>
        </p:spPr>
        <p:txBody>
          <a:bodyPr rIns="166398"/>
          <a:lstStyle/>
          <a:p>
            <a:pPr eaLnBrk="1" hangingPunct="1"/>
            <a:r>
              <a:rPr lang="en-US" sz="2800" smtClean="0"/>
              <a:t>View space position computed from depth buffer</a:t>
            </a:r>
          </a:p>
          <a:p>
            <a:pPr eaLnBrk="1" hangingPunct="1"/>
            <a:r>
              <a:rPr lang="en-US" sz="2800" smtClean="0"/>
              <a:t>Normal.z = sqrt(1-Normal.x</a:t>
            </a:r>
            <a:r>
              <a:rPr lang="en-US" sz="2800" baseline="31000" smtClean="0"/>
              <a:t>2</a:t>
            </a:r>
            <a:r>
              <a:rPr lang="en-US" sz="2800" smtClean="0"/>
              <a:t>-Normal.y</a:t>
            </a:r>
            <a:r>
              <a:rPr lang="en-US" sz="2800" baseline="31000" smtClean="0"/>
              <a:t>2</a:t>
            </a:r>
            <a:r>
              <a:rPr lang="en-US" sz="2800" smtClean="0"/>
              <a:t>)</a:t>
            </a:r>
          </a:p>
          <a:p>
            <a:pPr lvl="1" eaLnBrk="1" hangingPunct="1"/>
            <a:r>
              <a:rPr lang="en-US" sz="2800" smtClean="0"/>
              <a:t>No negative z, but does not cause problems</a:t>
            </a:r>
          </a:p>
          <a:p>
            <a:pPr lvl="1" eaLnBrk="1" hangingPunct="1"/>
            <a:r>
              <a:rPr lang="en-US" sz="2800" smtClean="0"/>
              <a:t>2xFP16 compressed to RGBA8 on write</a:t>
            </a:r>
          </a:p>
          <a:p>
            <a:pPr lvl="2" eaLnBrk="1" hangingPunct="1"/>
            <a:r>
              <a:rPr lang="en-US" sz="2400" smtClean="0"/>
              <a:t>Cg: unpack_4ubyte(pack_2half(Normal.xy))</a:t>
            </a:r>
          </a:p>
          <a:p>
            <a:pPr eaLnBrk="1" hangingPunct="1"/>
            <a:r>
              <a:rPr lang="en-US" sz="2800" smtClean="0"/>
              <a:t>Motion vectors – screen space</a:t>
            </a:r>
          </a:p>
        </p:txBody>
      </p:sp>
      <p:grpSp>
        <p:nvGrpSpPr>
          <p:cNvPr id="15405" name="Group 80"/>
          <p:cNvGrpSpPr>
            <a:grpSpLocks/>
          </p:cNvGrpSpPr>
          <p:nvPr/>
        </p:nvGrpSpPr>
        <p:grpSpPr bwMode="auto">
          <a:xfrm>
            <a:off x="3887788" y="3290888"/>
            <a:ext cx="8812212" cy="1881187"/>
            <a:chOff x="0" y="0"/>
            <a:chExt cx="5550" cy="1184"/>
          </a:xfrm>
        </p:grpSpPr>
        <p:sp>
          <p:nvSpPr>
            <p:cNvPr id="15406" name="Rectangle 81"/>
            <p:cNvSpPr>
              <a:spLocks/>
            </p:cNvSpPr>
            <p:nvPr/>
          </p:nvSpPr>
          <p:spPr bwMode="auto">
            <a:xfrm>
              <a:off x="0" y="0"/>
              <a:ext cx="4104"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815975" indent="-758825" algn="ctr">
                <a:spcBef>
                  <a:spcPts val="1350"/>
                </a:spcBef>
              </a:pPr>
              <a:r>
                <a:rPr lang="en-US" sz="2200">
                  <a:solidFill>
                    <a:srgbClr val="000000"/>
                  </a:solidFill>
                  <a:ea typeface="Verdana" charset="0"/>
                  <a:cs typeface="Verdana" charset="0"/>
                </a:rPr>
                <a:t>Lighting accumulation RGB</a:t>
              </a:r>
            </a:p>
          </p:txBody>
        </p:sp>
        <p:sp>
          <p:nvSpPr>
            <p:cNvPr id="15407" name="Rectangle 82"/>
            <p:cNvSpPr>
              <a:spLocks/>
            </p:cNvSpPr>
            <p:nvPr/>
          </p:nvSpPr>
          <p:spPr bwMode="auto">
            <a:xfrm>
              <a:off x="6" y="298"/>
              <a:ext cx="5544"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815975" indent="-758825" algn="ctr">
                <a:spcBef>
                  <a:spcPts val="1350"/>
                </a:spcBef>
              </a:pPr>
              <a:r>
                <a:rPr lang="en-US" sz="2200">
                  <a:solidFill>
                    <a:srgbClr val="000000"/>
                  </a:solidFill>
                  <a:ea typeface="Verdana" charset="0"/>
                  <a:cs typeface="Verdana" charset="0"/>
                </a:rPr>
                <a:t>View space normals XY (RG FP16)</a:t>
              </a:r>
            </a:p>
          </p:txBody>
        </p:sp>
        <p:sp>
          <p:nvSpPr>
            <p:cNvPr id="15408" name="Rectangle 83"/>
            <p:cNvSpPr>
              <a:spLocks/>
            </p:cNvSpPr>
            <p:nvPr/>
          </p:nvSpPr>
          <p:spPr bwMode="auto">
            <a:xfrm>
              <a:off x="6" y="605"/>
              <a:ext cx="2744"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815975" indent="-758825" algn="ctr">
                <a:spcBef>
                  <a:spcPts val="1350"/>
                </a:spcBef>
              </a:pPr>
              <a:r>
                <a:rPr lang="en-US" sz="2200">
                  <a:solidFill>
                    <a:srgbClr val="000000"/>
                  </a:solidFill>
                  <a:ea typeface="Verdana" charset="0"/>
                  <a:cs typeface="Verdana" charset="0"/>
                </a:rPr>
                <a:t>Motion vectors XY</a:t>
              </a:r>
            </a:p>
          </p:txBody>
        </p:sp>
        <p:sp>
          <p:nvSpPr>
            <p:cNvPr id="15409" name="Rectangle 84"/>
            <p:cNvSpPr>
              <a:spLocks/>
            </p:cNvSpPr>
            <p:nvPr/>
          </p:nvSpPr>
          <p:spPr bwMode="auto">
            <a:xfrm>
              <a:off x="2742" y="605"/>
              <a:ext cx="2744"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815975" indent="-758825" algn="ctr">
                <a:spcBef>
                  <a:spcPts val="1350"/>
                </a:spcBef>
              </a:pPr>
              <a:r>
                <a:rPr lang="en-US" sz="2200">
                  <a:solidFill>
                    <a:srgbClr val="000000"/>
                  </a:solidFill>
                  <a:ea typeface="Verdana" charset="0"/>
                  <a:cs typeface="Verdana" charset="0"/>
                </a:rPr>
                <a:t>Roughness, spec. intensity</a:t>
              </a:r>
            </a:p>
          </p:txBody>
        </p:sp>
        <p:sp>
          <p:nvSpPr>
            <p:cNvPr id="15410" name="Rectangle 85"/>
            <p:cNvSpPr>
              <a:spLocks/>
            </p:cNvSpPr>
            <p:nvPr/>
          </p:nvSpPr>
          <p:spPr bwMode="auto">
            <a:xfrm>
              <a:off x="6" y="904"/>
              <a:ext cx="4104"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815975" indent="-758825" algn="ctr">
                <a:spcBef>
                  <a:spcPts val="1350"/>
                </a:spcBef>
              </a:pPr>
              <a:r>
                <a:rPr lang="en-US" sz="2200">
                  <a:solidFill>
                    <a:srgbClr val="000000"/>
                  </a:solidFill>
                  <a:ea typeface="Verdana" charset="0"/>
                  <a:cs typeface="Verdana" charset="0"/>
                </a:rPr>
                <a:t>Albedo RGB</a:t>
              </a:r>
            </a:p>
          </p:txBody>
        </p:sp>
      </p:gr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2"/>
          <p:cNvSpPr>
            <a:spLocks noChangeArrowheads="1"/>
          </p:cNvSpPr>
          <p:nvPr>
            <p:ph type="title"/>
          </p:nvPr>
        </p:nvSpPr>
        <p:spPr/>
        <p:txBody>
          <a:bodyPr rIns="166398"/>
          <a:lstStyle/>
          <a:p>
            <a:pPr indent="0" eaLnBrk="1" hangingPunct="1"/>
            <a:r>
              <a:rPr lang="en-US" smtClean="0"/>
              <a:t>G-Buffer</a:t>
            </a:r>
          </a:p>
        </p:txBody>
      </p:sp>
      <p:graphicFrame>
        <p:nvGraphicFramePr>
          <p:cNvPr id="25603" name="Group 3"/>
          <p:cNvGraphicFramePr>
            <a:graphicFrameLocks noGrp="1"/>
          </p:cNvGraphicFramePr>
          <p:nvPr/>
        </p:nvGraphicFramePr>
        <p:xfrm>
          <a:off x="2921000" y="2819400"/>
          <a:ext cx="9752013" cy="2381250"/>
        </p:xfrm>
        <a:graphic>
          <a:graphicData uri="http://schemas.openxmlformats.org/drawingml/2006/table">
            <a:tbl>
              <a:tblPr/>
              <a:tblGrid>
                <a:gridCol w="974725"/>
                <a:gridCol w="2209800"/>
                <a:gridCol w="2124075"/>
                <a:gridCol w="2209800"/>
                <a:gridCol w="2233613"/>
              </a:tblGrid>
              <a:tr h="476250">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DS</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57150" marR="0" lvl="0" indent="0" algn="ctr"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Depth (24bit integer)</a:t>
                      </a:r>
                    </a:p>
                  </a:txBody>
                  <a:tcPr marL="50800" marR="50800" marT="50800" marB="5080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DDDDDD">
                        <a:alpha val="49803"/>
                      </a:srgbClr>
                    </a:solidFill>
                  </a:tcPr>
                </a:tc>
                <a:tc hMerge="1">
                  <a:txBody>
                    <a:bodyPr/>
                    <a:lstStyle/>
                    <a:p>
                      <a:endParaRPr lang="en-US"/>
                    </a:p>
                  </a:txBody>
                  <a:tcPr/>
                </a:tc>
                <a:tc hMerge="1">
                  <a:txBody>
                    <a:bodyPr/>
                    <a:lstStyle/>
                    <a:p>
                      <a:endParaRPr lang="en-US"/>
                    </a:p>
                  </a:txBody>
                  <a:tcPr/>
                </a:tc>
                <a:tc>
                  <a:txBody>
                    <a:bodyPr/>
                    <a:lstStyle/>
                    <a:p>
                      <a:pPr marL="57150" marR="0" lvl="0" indent="0" algn="ctr"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Stencil</a:t>
                      </a:r>
                    </a:p>
                  </a:txBody>
                  <a:tcPr marL="50800" marR="50800" marT="50800" marB="5080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DDDDDD">
                        <a:alpha val="49803"/>
                      </a:srgbClr>
                    </a:solidFill>
                  </a:tcPr>
                </a:tc>
              </a:tr>
              <a:tr h="476250">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RT0</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w="28575" cap="flat" cmpd="sng" algn="ctr">
                      <a:solidFill>
                        <a:srgbClr val="000000"/>
                      </a:solidFill>
                      <a:prstDash val="solid"/>
                      <a:round/>
                      <a:headEnd type="none" w="med" len="med"/>
                      <a:tailEnd type="none" w="med" len="med"/>
                    </a:lnL>
                    <a:lnR cap="flat">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6565">
                        <a:alpha val="49803"/>
                      </a:srgbClr>
                    </a:solid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cap="flat">
                      <a:noFill/>
                    </a:lnL>
                    <a:lnR cap="flat">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65FF65">
                        <a:alpha val="49803"/>
                      </a:srgbClr>
                    </a:solid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cap="flat">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7979FF">
                        <a:alpha val="49803"/>
                      </a:srgbClr>
                    </a:solidFill>
                  </a:tcPr>
                </a:tc>
                <a:tc>
                  <a:txBody>
                    <a:bodyPr/>
                    <a:lstStyle/>
                    <a:p>
                      <a:pPr marL="57150" marR="0" lvl="0" indent="0" algn="ctr"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Glow</a:t>
                      </a:r>
                    </a:p>
                  </a:txBody>
                  <a:tcPr marL="50800" marR="50800" marT="50800" marB="5080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DDDDDD">
                        <a:alpha val="49803"/>
                      </a:srgbClr>
                    </a:solidFill>
                  </a:tcPr>
                </a:tc>
              </a:tr>
              <a:tr h="476250">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RT1</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w="28575" cap="flat" cmpd="sng" algn="ctr">
                      <a:solidFill>
                        <a:srgbClr val="000000"/>
                      </a:solidFill>
                      <a:prstDash val="solid"/>
                      <a:round/>
                      <a:headEnd type="none" w="med" len="med"/>
                      <a:tailEnd type="none" w="med" len="med"/>
                    </a:lnL>
                    <a:lnR cap="flat">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6565">
                        <a:alpha val="49803"/>
                      </a:srgbClr>
                    </a:solidFill>
                  </a:tcPr>
                </a:tc>
                <a:tc hMerge="1">
                  <a:txBody>
                    <a:bodyPr/>
                    <a:lstStyle/>
                    <a:p>
                      <a:endParaRPr lang="en-US"/>
                    </a:p>
                  </a:txBody>
                  <a:tcPr/>
                </a:tc>
                <a:tc gridSpan="2">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cap="flat">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65FF65">
                        <a:alpha val="49803"/>
                      </a:srgbClr>
                    </a:solidFill>
                  </a:tcPr>
                </a:tc>
                <a:tc hMerge="1">
                  <a:txBody>
                    <a:bodyPr/>
                    <a:lstStyle/>
                    <a:p>
                      <a:endParaRPr lang="en-US"/>
                    </a:p>
                  </a:txBody>
                  <a:tcPr/>
                </a:tc>
              </a:tr>
              <a:tr h="476250">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RT2</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w="28575" cap="flat" cmpd="sng" algn="ctr">
                      <a:solidFill>
                        <a:srgbClr val="000000"/>
                      </a:solidFill>
                      <a:prstDash val="solid"/>
                      <a:round/>
                      <a:headEnd type="none" w="med" len="med"/>
                      <a:tailEnd type="none" w="med" len="med"/>
                    </a:lnL>
                    <a:lnR cap="flat">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6565">
                        <a:alpha val="49803"/>
                      </a:srgbClr>
                    </a:solid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cap="flat">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65FF65">
                        <a:alpha val="49803"/>
                      </a:srgbClr>
                    </a:solid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w="28575" cap="flat" cmpd="sng" algn="ctr">
                      <a:solidFill>
                        <a:srgbClr val="000000"/>
                      </a:solidFill>
                      <a:prstDash val="solid"/>
                      <a:round/>
                      <a:headEnd type="none" w="med" len="med"/>
                      <a:tailEnd type="none" w="med" len="med"/>
                    </a:lnL>
                    <a:lnR cap="flat">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7979FF">
                        <a:alpha val="49803"/>
                      </a:srgbClr>
                    </a:solid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cap="flat">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DDDDDD">
                        <a:alpha val="49803"/>
                      </a:srgbClr>
                    </a:solidFill>
                  </a:tcPr>
                </a:tc>
              </a:tr>
              <a:tr h="476250">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RT3</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w="28575" cap="flat" cmpd="sng" algn="ctr">
                      <a:solidFill>
                        <a:srgbClr val="000000"/>
                      </a:solidFill>
                      <a:prstDash val="solid"/>
                      <a:round/>
                      <a:headEnd type="none" w="med" len="med"/>
                      <a:tailEnd type="none" w="med" len="med"/>
                    </a:lnL>
                    <a:lnR cap="flat">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6565">
                        <a:alpha val="49803"/>
                      </a:srgbClr>
                    </a:solid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cap="flat">
                      <a:noFill/>
                    </a:lnL>
                    <a:lnR cap="flat">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65FF65">
                        <a:alpha val="49803"/>
                      </a:srgbClr>
                    </a:solid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cap="flat">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7979FF">
                        <a:alpha val="49803"/>
                      </a:srgbClr>
                    </a:solidFill>
                  </a:tcPr>
                </a:tc>
                <a:tc>
                  <a:txBody>
                    <a:bodyPr/>
                    <a:lstStyle/>
                    <a:p>
                      <a:pPr marL="57150" marR="0" lvl="0" indent="0" algn="ctr"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Sun shadow</a:t>
                      </a:r>
                    </a:p>
                  </a:txBody>
                  <a:tcPr marL="50800" marR="50800" marT="50800" marB="5080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DDDDDD">
                        <a:alpha val="49803"/>
                      </a:srgbClr>
                    </a:solidFill>
                  </a:tcPr>
                </a:tc>
              </a:tr>
            </a:tbl>
          </a:graphicData>
        </a:graphic>
      </p:graphicFrame>
      <p:sp>
        <p:nvSpPr>
          <p:cNvPr id="16428" name="Rectangle 79"/>
          <p:cNvSpPr>
            <a:spLocks noChangeArrowheads="1"/>
          </p:cNvSpPr>
          <p:nvPr>
            <p:ph type="body" idx="1"/>
          </p:nvPr>
        </p:nvSpPr>
        <p:spPr>
          <a:xfrm>
            <a:off x="2921000" y="5422900"/>
            <a:ext cx="9753600" cy="4330700"/>
          </a:xfrm>
        </p:spPr>
        <p:txBody>
          <a:bodyPr rIns="166398"/>
          <a:lstStyle/>
          <a:p>
            <a:pPr eaLnBrk="1" hangingPunct="1"/>
            <a:r>
              <a:rPr lang="en-US" sz="2800" smtClean="0"/>
              <a:t>Albedo - material diffuse color</a:t>
            </a:r>
          </a:p>
          <a:p>
            <a:pPr eaLnBrk="1" hangingPunct="1"/>
            <a:r>
              <a:rPr lang="en-US" sz="2800" smtClean="0"/>
              <a:t>Roughness – Specular exponent in log range</a:t>
            </a:r>
          </a:p>
          <a:p>
            <a:pPr eaLnBrk="1" hangingPunct="1"/>
            <a:r>
              <a:rPr lang="en-US" sz="2800" smtClean="0"/>
              <a:t>Specular intensity – single channel only</a:t>
            </a:r>
          </a:p>
          <a:p>
            <a:pPr eaLnBrk="1" hangingPunct="1"/>
            <a:r>
              <a:rPr lang="en-US" sz="2800" smtClean="0"/>
              <a:t>Sun shadow – pre-rendered sun shadows</a:t>
            </a:r>
          </a:p>
          <a:p>
            <a:pPr lvl="1" eaLnBrk="1" hangingPunct="1"/>
            <a:r>
              <a:rPr lang="en-US" sz="2800" smtClean="0"/>
              <a:t>Mixed with real-time sun shadows</a:t>
            </a:r>
          </a:p>
        </p:txBody>
      </p:sp>
      <p:grpSp>
        <p:nvGrpSpPr>
          <p:cNvPr id="16429" name="Group 80"/>
          <p:cNvGrpSpPr>
            <a:grpSpLocks/>
          </p:cNvGrpSpPr>
          <p:nvPr/>
        </p:nvGrpSpPr>
        <p:grpSpPr bwMode="auto">
          <a:xfrm>
            <a:off x="3887788" y="3290888"/>
            <a:ext cx="8812212" cy="1881187"/>
            <a:chOff x="0" y="0"/>
            <a:chExt cx="5550" cy="1184"/>
          </a:xfrm>
        </p:grpSpPr>
        <p:sp>
          <p:nvSpPr>
            <p:cNvPr id="16430" name="Rectangle 81"/>
            <p:cNvSpPr>
              <a:spLocks/>
            </p:cNvSpPr>
            <p:nvPr/>
          </p:nvSpPr>
          <p:spPr bwMode="auto">
            <a:xfrm>
              <a:off x="0" y="0"/>
              <a:ext cx="4104"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815975" indent="-758825" algn="ctr">
                <a:spcBef>
                  <a:spcPts val="1350"/>
                </a:spcBef>
              </a:pPr>
              <a:r>
                <a:rPr lang="en-US" sz="2200">
                  <a:solidFill>
                    <a:srgbClr val="000000"/>
                  </a:solidFill>
                  <a:ea typeface="Verdana" charset="0"/>
                  <a:cs typeface="Verdana" charset="0"/>
                </a:rPr>
                <a:t>Lighting accumulation RGB</a:t>
              </a:r>
            </a:p>
          </p:txBody>
        </p:sp>
        <p:sp>
          <p:nvSpPr>
            <p:cNvPr id="16431" name="Rectangle 82"/>
            <p:cNvSpPr>
              <a:spLocks/>
            </p:cNvSpPr>
            <p:nvPr/>
          </p:nvSpPr>
          <p:spPr bwMode="auto">
            <a:xfrm>
              <a:off x="6" y="298"/>
              <a:ext cx="5544"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815975" indent="-758825" algn="ctr">
                <a:spcBef>
                  <a:spcPts val="1350"/>
                </a:spcBef>
              </a:pPr>
              <a:r>
                <a:rPr lang="en-US" sz="2200">
                  <a:solidFill>
                    <a:srgbClr val="000000"/>
                  </a:solidFill>
                  <a:ea typeface="Verdana" charset="0"/>
                  <a:cs typeface="Verdana" charset="0"/>
                </a:rPr>
                <a:t>View space normals XY (RG FP16)</a:t>
              </a:r>
            </a:p>
          </p:txBody>
        </p:sp>
        <p:sp>
          <p:nvSpPr>
            <p:cNvPr id="16432" name="Rectangle 83"/>
            <p:cNvSpPr>
              <a:spLocks/>
            </p:cNvSpPr>
            <p:nvPr/>
          </p:nvSpPr>
          <p:spPr bwMode="auto">
            <a:xfrm>
              <a:off x="6" y="605"/>
              <a:ext cx="2744"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815975" indent="-758825" algn="ctr">
                <a:spcBef>
                  <a:spcPts val="1350"/>
                </a:spcBef>
              </a:pPr>
              <a:r>
                <a:rPr lang="en-US" sz="2200">
                  <a:solidFill>
                    <a:srgbClr val="000000"/>
                  </a:solidFill>
                  <a:ea typeface="Verdana" charset="0"/>
                  <a:cs typeface="Verdana" charset="0"/>
                </a:rPr>
                <a:t>Motion vectors XY</a:t>
              </a:r>
            </a:p>
          </p:txBody>
        </p:sp>
        <p:sp>
          <p:nvSpPr>
            <p:cNvPr id="16433" name="Rectangle 84"/>
            <p:cNvSpPr>
              <a:spLocks/>
            </p:cNvSpPr>
            <p:nvPr/>
          </p:nvSpPr>
          <p:spPr bwMode="auto">
            <a:xfrm>
              <a:off x="2742" y="605"/>
              <a:ext cx="2744"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815975" indent="-758825" algn="ctr">
                <a:spcBef>
                  <a:spcPts val="1350"/>
                </a:spcBef>
              </a:pPr>
              <a:r>
                <a:rPr lang="en-US" sz="2200">
                  <a:solidFill>
                    <a:srgbClr val="000000"/>
                  </a:solidFill>
                  <a:ea typeface="Verdana" charset="0"/>
                  <a:cs typeface="Verdana" charset="0"/>
                </a:rPr>
                <a:t>Roughness, spec. intensity</a:t>
              </a:r>
            </a:p>
          </p:txBody>
        </p:sp>
        <p:sp>
          <p:nvSpPr>
            <p:cNvPr id="16434" name="Rectangle 85"/>
            <p:cNvSpPr>
              <a:spLocks/>
            </p:cNvSpPr>
            <p:nvPr/>
          </p:nvSpPr>
          <p:spPr bwMode="auto">
            <a:xfrm>
              <a:off x="6" y="904"/>
              <a:ext cx="4104"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815975" indent="-758825" algn="ctr">
                <a:spcBef>
                  <a:spcPts val="1350"/>
                </a:spcBef>
              </a:pPr>
              <a:r>
                <a:rPr lang="en-US" sz="2200">
                  <a:solidFill>
                    <a:srgbClr val="000000"/>
                  </a:solidFill>
                  <a:ea typeface="Verdana" charset="0"/>
                  <a:cs typeface="Verdana" charset="0"/>
                </a:rPr>
                <a:t>Albedo RGB</a:t>
              </a:r>
            </a:p>
          </p:txBody>
        </p:sp>
      </p:gr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2"/>
          <p:cNvSpPr>
            <a:spLocks noChangeArrowheads="1"/>
          </p:cNvSpPr>
          <p:nvPr>
            <p:ph type="title"/>
          </p:nvPr>
        </p:nvSpPr>
        <p:spPr/>
        <p:txBody>
          <a:bodyPr rIns="166398"/>
          <a:lstStyle/>
          <a:p>
            <a:pPr indent="0" eaLnBrk="1" hangingPunct="1"/>
            <a:r>
              <a:rPr lang="en-US" smtClean="0"/>
              <a:t>G-Buffer</a:t>
            </a:r>
          </a:p>
        </p:txBody>
      </p:sp>
      <p:graphicFrame>
        <p:nvGraphicFramePr>
          <p:cNvPr id="27651" name="Group 3"/>
          <p:cNvGraphicFramePr>
            <a:graphicFrameLocks noGrp="1"/>
          </p:cNvGraphicFramePr>
          <p:nvPr/>
        </p:nvGraphicFramePr>
        <p:xfrm>
          <a:off x="2921000" y="2819400"/>
          <a:ext cx="9752013" cy="2381250"/>
        </p:xfrm>
        <a:graphic>
          <a:graphicData uri="http://schemas.openxmlformats.org/drawingml/2006/table">
            <a:tbl>
              <a:tblPr/>
              <a:tblGrid>
                <a:gridCol w="974725"/>
                <a:gridCol w="2209800"/>
                <a:gridCol w="2124075"/>
                <a:gridCol w="2209800"/>
                <a:gridCol w="2233613"/>
              </a:tblGrid>
              <a:tr h="476250">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DS</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57150" marR="0" lvl="0" indent="0" algn="ctr"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Depth (24bit integer)</a:t>
                      </a:r>
                    </a:p>
                  </a:txBody>
                  <a:tcPr marL="50800" marR="50800" marT="50800" marB="5080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DDDDDD">
                        <a:alpha val="49803"/>
                      </a:srgbClr>
                    </a:solidFill>
                  </a:tcPr>
                </a:tc>
                <a:tc hMerge="1">
                  <a:txBody>
                    <a:bodyPr/>
                    <a:lstStyle/>
                    <a:p>
                      <a:endParaRPr lang="en-US"/>
                    </a:p>
                  </a:txBody>
                  <a:tcPr/>
                </a:tc>
                <a:tc hMerge="1">
                  <a:txBody>
                    <a:bodyPr/>
                    <a:lstStyle/>
                    <a:p>
                      <a:endParaRPr lang="en-US"/>
                    </a:p>
                  </a:txBody>
                  <a:tcPr/>
                </a:tc>
                <a:tc>
                  <a:txBody>
                    <a:bodyPr/>
                    <a:lstStyle/>
                    <a:p>
                      <a:pPr marL="57150" marR="0" lvl="0" indent="0" algn="ctr"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Stencil</a:t>
                      </a:r>
                    </a:p>
                  </a:txBody>
                  <a:tcPr marL="50800" marR="50800" marT="50800" marB="5080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DDDDDD">
                        <a:alpha val="49803"/>
                      </a:srgbClr>
                    </a:solidFill>
                  </a:tcPr>
                </a:tc>
              </a:tr>
              <a:tr h="476250">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RT0</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w="28575" cap="flat" cmpd="sng" algn="ctr">
                      <a:solidFill>
                        <a:srgbClr val="000000"/>
                      </a:solidFill>
                      <a:prstDash val="solid"/>
                      <a:round/>
                      <a:headEnd type="none" w="med" len="med"/>
                      <a:tailEnd type="none" w="med" len="med"/>
                    </a:lnL>
                    <a:lnR cap="flat">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6565">
                        <a:alpha val="49803"/>
                      </a:srgbClr>
                    </a:solid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cap="flat">
                      <a:noFill/>
                    </a:lnL>
                    <a:lnR cap="flat">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65FF65">
                        <a:alpha val="49803"/>
                      </a:srgbClr>
                    </a:solid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cap="flat">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7979FF">
                        <a:alpha val="49803"/>
                      </a:srgbClr>
                    </a:solidFill>
                  </a:tcPr>
                </a:tc>
                <a:tc>
                  <a:txBody>
                    <a:bodyPr/>
                    <a:lstStyle/>
                    <a:p>
                      <a:pPr marL="57150" marR="0" lvl="0" indent="0" algn="ctr"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Glow</a:t>
                      </a:r>
                    </a:p>
                  </a:txBody>
                  <a:tcPr marL="50800" marR="50800" marT="50800" marB="5080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DDDDDD">
                        <a:alpha val="49803"/>
                      </a:srgbClr>
                    </a:solidFill>
                  </a:tcPr>
                </a:tc>
              </a:tr>
              <a:tr h="476250">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RT1</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w="28575" cap="flat" cmpd="sng" algn="ctr">
                      <a:solidFill>
                        <a:srgbClr val="000000"/>
                      </a:solidFill>
                      <a:prstDash val="solid"/>
                      <a:round/>
                      <a:headEnd type="none" w="med" len="med"/>
                      <a:tailEnd type="none" w="med" len="med"/>
                    </a:lnL>
                    <a:lnR cap="flat">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6565">
                        <a:alpha val="49803"/>
                      </a:srgbClr>
                    </a:solidFill>
                  </a:tcPr>
                </a:tc>
                <a:tc hMerge="1">
                  <a:txBody>
                    <a:bodyPr/>
                    <a:lstStyle/>
                    <a:p>
                      <a:endParaRPr lang="en-US"/>
                    </a:p>
                  </a:txBody>
                  <a:tcPr/>
                </a:tc>
                <a:tc gridSpan="2">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cap="flat">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65FF65">
                        <a:alpha val="49803"/>
                      </a:srgbClr>
                    </a:solidFill>
                  </a:tcPr>
                </a:tc>
                <a:tc hMerge="1">
                  <a:txBody>
                    <a:bodyPr/>
                    <a:lstStyle/>
                    <a:p>
                      <a:endParaRPr lang="en-US"/>
                    </a:p>
                  </a:txBody>
                  <a:tcPr/>
                </a:tc>
              </a:tr>
              <a:tr h="476250">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RT2</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w="28575" cap="flat" cmpd="sng" algn="ctr">
                      <a:solidFill>
                        <a:srgbClr val="000000"/>
                      </a:solidFill>
                      <a:prstDash val="solid"/>
                      <a:round/>
                      <a:headEnd type="none" w="med" len="med"/>
                      <a:tailEnd type="none" w="med" len="med"/>
                    </a:lnL>
                    <a:lnR cap="flat">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6565">
                        <a:alpha val="49803"/>
                      </a:srgbClr>
                    </a:solid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cap="flat">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65FF65">
                        <a:alpha val="49803"/>
                      </a:srgbClr>
                    </a:solid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w="28575" cap="flat" cmpd="sng" algn="ctr">
                      <a:solidFill>
                        <a:srgbClr val="000000"/>
                      </a:solidFill>
                      <a:prstDash val="solid"/>
                      <a:round/>
                      <a:headEnd type="none" w="med" len="med"/>
                      <a:tailEnd type="none" w="med" len="med"/>
                    </a:lnL>
                    <a:lnR cap="flat">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7979FF">
                        <a:alpha val="49803"/>
                      </a:srgbClr>
                    </a:solid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cap="flat">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DDDDDD">
                        <a:alpha val="49803"/>
                      </a:srgbClr>
                    </a:solidFill>
                  </a:tcPr>
                </a:tc>
              </a:tr>
              <a:tr h="476250">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RT3</a:t>
                      </a:r>
                    </a:p>
                  </a:txBody>
                  <a:tcPr marL="50800" marR="50800" marT="50800" marB="50800"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w="28575" cap="flat" cmpd="sng" algn="ctr">
                      <a:solidFill>
                        <a:srgbClr val="000000"/>
                      </a:solidFill>
                      <a:prstDash val="solid"/>
                      <a:round/>
                      <a:headEnd type="none" w="med" len="med"/>
                      <a:tailEnd type="none" w="med" len="med"/>
                    </a:lnL>
                    <a:lnR cap="flat">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FF6565">
                        <a:alpha val="49803"/>
                      </a:srgbClr>
                    </a:solid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cap="flat">
                      <a:noFill/>
                    </a:lnL>
                    <a:lnR cap="flat">
                      <a:noFill/>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65FF65">
                        <a:alpha val="49803"/>
                      </a:srgbClr>
                    </a:solidFill>
                  </a:tcPr>
                </a:tc>
                <a:tc>
                  <a:txBody>
                    <a:bodyPr/>
                    <a:lstStyle/>
                    <a:p>
                      <a:pPr marL="57150" marR="0" lvl="0" indent="0" algn="l" defTabSz="914400" rtl="0" eaLnBrk="1" fontAlgn="base" latinLnBrk="0" hangingPunct="1">
                        <a:lnSpc>
                          <a:spcPct val="100000"/>
                        </a:lnSpc>
                        <a:spcBef>
                          <a:spcPct val="0"/>
                        </a:spcBef>
                        <a:spcAft>
                          <a:spcPct val="0"/>
                        </a:spcAft>
                        <a:buClr>
                          <a:srgbClr val="008AB9"/>
                        </a:buClr>
                        <a:buSzPct val="100000"/>
                        <a:buFont typeface="Verdana" charset="0"/>
                        <a:buNone/>
                        <a:tabLst/>
                      </a:pPr>
                      <a:endPar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endParaRPr>
                    </a:p>
                  </a:txBody>
                  <a:tcPr marL="50800" marR="50800" marT="50800" marB="50800" horzOverflow="overflow">
                    <a:lnL cap="flat">
                      <a:noFill/>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7979FF">
                        <a:alpha val="49803"/>
                      </a:srgbClr>
                    </a:solidFill>
                  </a:tcPr>
                </a:tc>
                <a:tc>
                  <a:txBody>
                    <a:bodyPr/>
                    <a:lstStyle/>
                    <a:p>
                      <a:pPr marL="57150" marR="0" lvl="0" indent="0" algn="ctr" defTabSz="914400" rtl="0" eaLnBrk="1" fontAlgn="base" latinLnBrk="0" hangingPunct="1">
                        <a:lnSpc>
                          <a:spcPct val="100000"/>
                        </a:lnSpc>
                        <a:spcBef>
                          <a:spcPct val="0"/>
                        </a:spcBef>
                        <a:spcAft>
                          <a:spcPct val="0"/>
                        </a:spcAft>
                        <a:buClr>
                          <a:srgbClr val="008AB9"/>
                        </a:buClr>
                        <a:buSzPct val="100000"/>
                        <a:buFont typeface="Verdana" charset="0"/>
                        <a:buNone/>
                        <a:tabLst/>
                      </a:pPr>
                      <a:r>
                        <a:rPr kumimoji="0" lang="en-US" sz="2200" b="0" i="0" u="none" strike="noStrike" cap="none" normalizeH="0" baseline="0" smtClean="0">
                          <a:ln>
                            <a:noFill/>
                          </a:ln>
                          <a:solidFill>
                            <a:srgbClr val="000000"/>
                          </a:solidFill>
                          <a:effectLst/>
                          <a:latin typeface="Verdana" charset="0"/>
                          <a:ea typeface="ヒラギノ角ゴ ProN W3" charset="0"/>
                          <a:cs typeface="ヒラギノ角ゴ ProN W3" charset="0"/>
                          <a:sym typeface="Verdana" charset="0"/>
                        </a:rPr>
                        <a:t>Sun shadow</a:t>
                      </a:r>
                    </a:p>
                  </a:txBody>
                  <a:tcPr marL="50800" marR="50800" marT="50800" marB="50800" horzOverflow="overflow">
                    <a:lnL w="28575"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DDDDDD">
                        <a:alpha val="49803"/>
                      </a:srgbClr>
                    </a:solidFill>
                  </a:tcPr>
                </a:tc>
              </a:tr>
            </a:tbl>
          </a:graphicData>
        </a:graphic>
      </p:graphicFrame>
      <p:sp>
        <p:nvSpPr>
          <p:cNvPr id="17452" name="Rectangle 79"/>
          <p:cNvSpPr>
            <a:spLocks noChangeArrowheads="1"/>
          </p:cNvSpPr>
          <p:nvPr>
            <p:ph type="body" idx="1"/>
          </p:nvPr>
        </p:nvSpPr>
        <p:spPr>
          <a:xfrm>
            <a:off x="2921000" y="5422900"/>
            <a:ext cx="9753600" cy="4330700"/>
          </a:xfrm>
        </p:spPr>
        <p:txBody>
          <a:bodyPr rIns="166398"/>
          <a:lstStyle/>
          <a:p>
            <a:pPr eaLnBrk="1" hangingPunct="1"/>
            <a:r>
              <a:rPr lang="en-US" sz="2800" smtClean="0"/>
              <a:t>Lighting accumulation buffer (LAB)</a:t>
            </a:r>
          </a:p>
          <a:p>
            <a:pPr lvl="1" eaLnBrk="1" hangingPunct="1"/>
            <a:r>
              <a:rPr lang="en-US" sz="2800" smtClean="0"/>
              <a:t>Geometry pass fills-in indirect lighting terms</a:t>
            </a:r>
          </a:p>
          <a:p>
            <a:pPr lvl="2" eaLnBrk="1" hangingPunct="1"/>
            <a:r>
              <a:rPr lang="en-US" sz="2400" smtClean="0"/>
              <a:t>Stored in lightmaps and IBLs</a:t>
            </a:r>
          </a:p>
          <a:p>
            <a:pPr lvl="2" eaLnBrk="1" hangingPunct="1"/>
            <a:r>
              <a:rPr lang="en-US" sz="2400" smtClean="0"/>
              <a:t>Also adds ambient color, scene reflections…</a:t>
            </a:r>
          </a:p>
          <a:p>
            <a:pPr lvl="1" eaLnBrk="1" hangingPunct="1"/>
            <a:r>
              <a:rPr lang="en-US" sz="2800" smtClean="0"/>
              <a:t>Lighting pass adds contribution of each light</a:t>
            </a:r>
          </a:p>
          <a:p>
            <a:pPr eaLnBrk="1" hangingPunct="1"/>
            <a:r>
              <a:rPr lang="en-US" sz="2800" smtClean="0"/>
              <a:t>Glow – contains HDR luminance of LAB</a:t>
            </a:r>
          </a:p>
          <a:p>
            <a:pPr lvl="1" eaLnBrk="1" hangingPunct="1"/>
            <a:r>
              <a:rPr lang="en-US" sz="2800" smtClean="0"/>
              <a:t>Used to reconstruct HDR RGB for bloom</a:t>
            </a:r>
          </a:p>
        </p:txBody>
      </p:sp>
      <p:grpSp>
        <p:nvGrpSpPr>
          <p:cNvPr id="17453" name="Group 80"/>
          <p:cNvGrpSpPr>
            <a:grpSpLocks/>
          </p:cNvGrpSpPr>
          <p:nvPr/>
        </p:nvGrpSpPr>
        <p:grpSpPr bwMode="auto">
          <a:xfrm>
            <a:off x="3887788" y="3290888"/>
            <a:ext cx="8812212" cy="1881187"/>
            <a:chOff x="0" y="0"/>
            <a:chExt cx="5550" cy="1184"/>
          </a:xfrm>
        </p:grpSpPr>
        <p:sp>
          <p:nvSpPr>
            <p:cNvPr id="17454" name="Rectangle 81"/>
            <p:cNvSpPr>
              <a:spLocks/>
            </p:cNvSpPr>
            <p:nvPr/>
          </p:nvSpPr>
          <p:spPr bwMode="auto">
            <a:xfrm>
              <a:off x="0" y="0"/>
              <a:ext cx="4104"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815975" indent="-758825" algn="ctr">
                <a:spcBef>
                  <a:spcPts val="1350"/>
                </a:spcBef>
              </a:pPr>
              <a:r>
                <a:rPr lang="en-US" sz="2200">
                  <a:solidFill>
                    <a:srgbClr val="000000"/>
                  </a:solidFill>
                  <a:ea typeface="Verdana" charset="0"/>
                  <a:cs typeface="Verdana" charset="0"/>
                </a:rPr>
                <a:t>Lighting accumulation RGB</a:t>
              </a:r>
            </a:p>
          </p:txBody>
        </p:sp>
        <p:sp>
          <p:nvSpPr>
            <p:cNvPr id="17455" name="Rectangle 82"/>
            <p:cNvSpPr>
              <a:spLocks/>
            </p:cNvSpPr>
            <p:nvPr/>
          </p:nvSpPr>
          <p:spPr bwMode="auto">
            <a:xfrm>
              <a:off x="6" y="298"/>
              <a:ext cx="5544"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815975" indent="-758825" algn="ctr">
                <a:spcBef>
                  <a:spcPts val="1350"/>
                </a:spcBef>
              </a:pPr>
              <a:r>
                <a:rPr lang="en-US" sz="2200">
                  <a:solidFill>
                    <a:srgbClr val="000000"/>
                  </a:solidFill>
                  <a:ea typeface="Verdana" charset="0"/>
                  <a:cs typeface="Verdana" charset="0"/>
                </a:rPr>
                <a:t>View space normals XY (RG FP16)</a:t>
              </a:r>
            </a:p>
          </p:txBody>
        </p:sp>
        <p:sp>
          <p:nvSpPr>
            <p:cNvPr id="17456" name="Rectangle 83"/>
            <p:cNvSpPr>
              <a:spLocks/>
            </p:cNvSpPr>
            <p:nvPr/>
          </p:nvSpPr>
          <p:spPr bwMode="auto">
            <a:xfrm>
              <a:off x="6" y="605"/>
              <a:ext cx="2744"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815975" indent="-758825" algn="ctr">
                <a:spcBef>
                  <a:spcPts val="1350"/>
                </a:spcBef>
              </a:pPr>
              <a:r>
                <a:rPr lang="en-US" sz="2200">
                  <a:solidFill>
                    <a:srgbClr val="000000"/>
                  </a:solidFill>
                  <a:ea typeface="Verdana" charset="0"/>
                  <a:cs typeface="Verdana" charset="0"/>
                </a:rPr>
                <a:t>Motion vectors XY</a:t>
              </a:r>
            </a:p>
          </p:txBody>
        </p:sp>
        <p:sp>
          <p:nvSpPr>
            <p:cNvPr id="17457" name="Rectangle 84"/>
            <p:cNvSpPr>
              <a:spLocks/>
            </p:cNvSpPr>
            <p:nvPr/>
          </p:nvSpPr>
          <p:spPr bwMode="auto">
            <a:xfrm>
              <a:off x="2742" y="605"/>
              <a:ext cx="2744"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815975" indent="-758825" algn="ctr">
                <a:spcBef>
                  <a:spcPts val="1350"/>
                </a:spcBef>
              </a:pPr>
              <a:r>
                <a:rPr lang="en-US" sz="2200">
                  <a:solidFill>
                    <a:srgbClr val="000000"/>
                  </a:solidFill>
                  <a:ea typeface="Verdana" charset="0"/>
                  <a:cs typeface="Verdana" charset="0"/>
                </a:rPr>
                <a:t>Roughness, spec. intensity</a:t>
              </a:r>
            </a:p>
          </p:txBody>
        </p:sp>
        <p:sp>
          <p:nvSpPr>
            <p:cNvPr id="17458" name="Rectangle 85"/>
            <p:cNvSpPr>
              <a:spLocks/>
            </p:cNvSpPr>
            <p:nvPr/>
          </p:nvSpPr>
          <p:spPr bwMode="auto">
            <a:xfrm>
              <a:off x="6" y="904"/>
              <a:ext cx="4104"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815975" indent="-758825" algn="ctr">
                <a:spcBef>
                  <a:spcPts val="1350"/>
                </a:spcBef>
              </a:pPr>
              <a:r>
                <a:rPr lang="en-US" sz="2200">
                  <a:solidFill>
                    <a:srgbClr val="000000"/>
                  </a:solidFill>
                  <a:ea typeface="Verdana" charset="0"/>
                  <a:cs typeface="Verdana" charset="0"/>
                </a:rPr>
                <a:t>Albedo RGB</a:t>
              </a:r>
            </a:p>
          </p:txBody>
        </p:sp>
      </p:gr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ChangeArrowheads="1"/>
          </p:cNvSpPr>
          <p:nvPr>
            <p:ph type="title"/>
          </p:nvPr>
        </p:nvSpPr>
        <p:spPr/>
        <p:txBody>
          <a:bodyPr rIns="166398"/>
          <a:lstStyle/>
          <a:p>
            <a:pPr indent="0" eaLnBrk="1" hangingPunct="1"/>
            <a:r>
              <a:rPr lang="en-US" smtClean="0"/>
              <a:t>Light accumulation buffer</a:t>
            </a:r>
          </a:p>
        </p:txBody>
      </p:sp>
      <p:sp>
        <p:nvSpPr>
          <p:cNvPr id="18436" name="Rectangle 3"/>
          <p:cNvSpPr>
            <a:spLocks noChangeArrowheads="1"/>
          </p:cNvSpPr>
          <p:nvPr>
            <p:ph type="body" idx="1"/>
          </p:nvPr>
        </p:nvSpPr>
        <p:spPr/>
        <p:txBody>
          <a:bodyPr rIns="166398"/>
          <a:lstStyle/>
          <a:p>
            <a:pPr eaLnBrk="1" hangingPunct="1">
              <a:buClrTx/>
            </a:pPr>
            <a:r>
              <a:rPr lang="en-US" sz="3400" smtClean="0"/>
              <a:t>After geometry pass - no real-time lights</a:t>
            </a:r>
          </a:p>
        </p:txBody>
      </p:sp>
      <p:pic>
        <p:nvPicPr>
          <p:cNvPr id="1843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6025"/>
            <a:ext cx="130048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2"/>
          <p:cNvSpPr>
            <a:spLocks noChangeArrowheads="1"/>
          </p:cNvSpPr>
          <p:nvPr>
            <p:ph type="title"/>
          </p:nvPr>
        </p:nvSpPr>
        <p:spPr/>
        <p:txBody>
          <a:bodyPr rIns="166398"/>
          <a:lstStyle/>
          <a:p>
            <a:pPr indent="0" eaLnBrk="1" hangingPunct="1"/>
            <a:r>
              <a:rPr lang="en-US" smtClean="0"/>
              <a:t>Light accumulation buffer</a:t>
            </a:r>
          </a:p>
        </p:txBody>
      </p:sp>
      <p:sp>
        <p:nvSpPr>
          <p:cNvPr id="19460" name="Rectangle 3"/>
          <p:cNvSpPr>
            <a:spLocks noChangeArrowheads="1"/>
          </p:cNvSpPr>
          <p:nvPr>
            <p:ph type="body" idx="1"/>
          </p:nvPr>
        </p:nvSpPr>
        <p:spPr/>
        <p:txBody>
          <a:bodyPr rIns="166398"/>
          <a:lstStyle/>
          <a:p>
            <a:pPr eaLnBrk="1" hangingPunct="1">
              <a:buClrTx/>
            </a:pPr>
            <a:r>
              <a:rPr lang="en-US" sz="3400" smtClean="0"/>
              <a:t>After lighting pass - with real-time lights</a:t>
            </a:r>
          </a:p>
        </p:txBody>
      </p:sp>
      <p:pic>
        <p:nvPicPr>
          <p:cNvPr id="1946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130048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Rectangle 2"/>
          <p:cNvSpPr>
            <a:spLocks noChangeArrowheads="1"/>
          </p:cNvSpPr>
          <p:nvPr>
            <p:ph type="title"/>
          </p:nvPr>
        </p:nvSpPr>
        <p:spPr>
          <a:xfrm>
            <a:off x="2921000" y="330200"/>
            <a:ext cx="9753600" cy="2489200"/>
          </a:xfrm>
        </p:spPr>
        <p:txBody>
          <a:bodyPr rIns="166398"/>
          <a:lstStyle/>
          <a:p>
            <a:pPr indent="0" eaLnBrk="1" hangingPunct="1"/>
            <a:r>
              <a:rPr lang="en-US" smtClean="0"/>
              <a:t>Lighting pass</a:t>
            </a:r>
          </a:p>
        </p:txBody>
      </p:sp>
      <p:sp>
        <p:nvSpPr>
          <p:cNvPr id="20484" name="Rectangle 3"/>
          <p:cNvSpPr>
            <a:spLocks noChangeArrowheads="1"/>
          </p:cNvSpPr>
          <p:nvPr>
            <p:ph type="body" idx="1"/>
          </p:nvPr>
        </p:nvSpPr>
        <p:spPr/>
        <p:txBody>
          <a:bodyPr rIns="166398"/>
          <a:lstStyle/>
          <a:p>
            <a:pPr eaLnBrk="1" hangingPunct="1"/>
            <a:r>
              <a:rPr lang="en-US" smtClean="0"/>
              <a:t>The most expensive pass</a:t>
            </a:r>
          </a:p>
          <a:p>
            <a:pPr lvl="1" eaLnBrk="1" hangingPunct="1"/>
            <a:r>
              <a:rPr lang="en-US" smtClean="0"/>
              <a:t>100+ dynamic lights per frame</a:t>
            </a:r>
          </a:p>
          <a:p>
            <a:pPr lvl="1" eaLnBrk="1" hangingPunct="1"/>
            <a:r>
              <a:rPr lang="en-US" smtClean="0"/>
              <a:t>10+ shadow casting lights per frame</a:t>
            </a:r>
          </a:p>
          <a:p>
            <a:pPr lvl="1" eaLnBrk="1" hangingPunct="1"/>
            <a:r>
              <a:rPr lang="en-US" smtClean="0"/>
              <a:t>Anti-aliasing means more of everything</a:t>
            </a:r>
          </a:p>
          <a:p>
            <a:pPr eaLnBrk="1" hangingPunct="1"/>
            <a:r>
              <a:rPr lang="en-US" smtClean="0"/>
              <a:t>Optimization strategies</a:t>
            </a:r>
          </a:p>
          <a:p>
            <a:pPr lvl="1" eaLnBrk="1" hangingPunct="1"/>
            <a:r>
              <a:rPr lang="en-US" smtClean="0"/>
              <a:t>Avoid hard work where possible</a:t>
            </a:r>
          </a:p>
          <a:p>
            <a:pPr lvl="1" eaLnBrk="1" hangingPunct="1"/>
            <a:r>
              <a:rPr lang="en-US" smtClean="0"/>
              <a:t>Work less for MSAA</a:t>
            </a:r>
          </a:p>
          <a:p>
            <a:pPr lvl="1" eaLnBrk="1" hangingPunct="1"/>
            <a:r>
              <a:rPr lang="en-US" smtClean="0"/>
              <a:t>Precompute sun shadow offline</a:t>
            </a:r>
          </a:p>
          <a:p>
            <a:pPr lvl="1" eaLnBrk="1" hangingPunct="1"/>
            <a:r>
              <a:rPr lang="en-US" smtClean="0"/>
              <a:t>Approximate</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Rectangle 2"/>
          <p:cNvSpPr>
            <a:spLocks noChangeArrowheads="1"/>
          </p:cNvSpPr>
          <p:nvPr>
            <p:ph type="title"/>
          </p:nvPr>
        </p:nvSpPr>
        <p:spPr>
          <a:xfrm>
            <a:off x="2921000" y="330200"/>
            <a:ext cx="9753600" cy="2489200"/>
          </a:xfrm>
        </p:spPr>
        <p:txBody>
          <a:bodyPr rIns="166398"/>
          <a:lstStyle/>
          <a:p>
            <a:pPr marL="869950" indent="-863600" eaLnBrk="1" hangingPunct="1"/>
            <a:r>
              <a:rPr lang="en-US" smtClean="0"/>
              <a:t>Avoid hard work where possible</a:t>
            </a:r>
          </a:p>
        </p:txBody>
      </p:sp>
      <p:sp>
        <p:nvSpPr>
          <p:cNvPr id="21508" name="Rectangle 3"/>
          <p:cNvSpPr>
            <a:spLocks noChangeArrowheads="1"/>
          </p:cNvSpPr>
          <p:nvPr>
            <p:ph type="body" idx="1"/>
          </p:nvPr>
        </p:nvSpPr>
        <p:spPr/>
        <p:txBody>
          <a:bodyPr rIns="166398"/>
          <a:lstStyle/>
          <a:p>
            <a:pPr eaLnBrk="1" hangingPunct="1"/>
            <a:r>
              <a:rPr lang="en-US" smtClean="0"/>
              <a:t>Don’t run shaders</a:t>
            </a:r>
          </a:p>
          <a:p>
            <a:pPr lvl="1" eaLnBrk="1" hangingPunct="1"/>
            <a:r>
              <a:rPr lang="en-US" smtClean="0"/>
              <a:t>Use your early z/stencil cull unit</a:t>
            </a:r>
          </a:p>
          <a:p>
            <a:pPr lvl="1" eaLnBrk="1" hangingPunct="1"/>
            <a:r>
              <a:rPr lang="en-US" smtClean="0"/>
              <a:t>Depth bounds test is the new cool</a:t>
            </a:r>
          </a:p>
          <a:p>
            <a:pPr lvl="1" eaLnBrk="1" hangingPunct="1"/>
            <a:r>
              <a:rPr lang="en-US" smtClean="0"/>
              <a:t>Enable conditional rendering</a:t>
            </a:r>
          </a:p>
          <a:p>
            <a:pPr eaLnBrk="1" hangingPunct="1"/>
            <a:r>
              <a:rPr lang="en-US" smtClean="0"/>
              <a:t>Optimized light shaders</a:t>
            </a:r>
          </a:p>
          <a:p>
            <a:pPr lvl="1" eaLnBrk="1" hangingPunct="1"/>
            <a:r>
              <a:rPr lang="en-US" smtClean="0"/>
              <a:t>For each combination of light features</a:t>
            </a:r>
          </a:p>
          <a:p>
            <a:pPr eaLnBrk="1" hangingPunct="1"/>
            <a:r>
              <a:rPr lang="en-US" smtClean="0"/>
              <a:t>Fade-out shadows for small lights</a:t>
            </a:r>
          </a:p>
          <a:p>
            <a:pPr eaLnBrk="1" hangingPunct="1"/>
            <a:r>
              <a:rPr lang="en-US" smtClean="0"/>
              <a:t>Remove small objects from shadow map</a:t>
            </a:r>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2"/>
          <p:cNvSpPr>
            <a:spLocks noChangeArrowheads="1"/>
          </p:cNvSpPr>
          <p:nvPr>
            <p:ph type="body" idx="1"/>
          </p:nvPr>
        </p:nvSpPr>
        <p:spPr>
          <a:xfrm>
            <a:off x="3251200" y="3898900"/>
            <a:ext cx="9105900" cy="4279900"/>
          </a:xfrm>
        </p:spPr>
        <p:txBody>
          <a:bodyPr rIns="166398"/>
          <a:lstStyle/>
          <a:p>
            <a:pPr marL="598488" indent="-541338" algn="ctr" eaLnBrk="1" hangingPunct="1">
              <a:buFont typeface="Verdana" charset="0"/>
              <a:buNone/>
            </a:pPr>
            <a:r>
              <a:rPr lang="en-US" smtClean="0"/>
              <a:t>The Rendering Technology of Killzone 2</a:t>
            </a:r>
          </a:p>
        </p:txBody>
      </p:sp>
      <p:pic>
        <p:nvPicPr>
          <p:cNvPr id="4100" name="Picture 3"/>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28275" y="6578600"/>
            <a:ext cx="2111375"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Rectangle 4"/>
          <p:cNvSpPr>
            <a:spLocks/>
          </p:cNvSpPr>
          <p:nvPr/>
        </p:nvSpPr>
        <p:spPr bwMode="auto">
          <a:xfrm>
            <a:off x="4343400" y="7581900"/>
            <a:ext cx="60833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815975" indent="-758825">
              <a:spcBef>
                <a:spcPts val="1000"/>
              </a:spcBef>
            </a:pPr>
            <a:r>
              <a:rPr lang="en-US">
                <a:solidFill>
                  <a:srgbClr val="000000"/>
                </a:solidFill>
                <a:ea typeface="Verdana" charset="0"/>
                <a:cs typeface="Verdana" charset="0"/>
              </a:rPr>
              <a:t>Michal Valient</a:t>
            </a:r>
          </a:p>
          <a:p>
            <a:pPr marL="815975" indent="-758825">
              <a:spcBef>
                <a:spcPts val="1000"/>
              </a:spcBef>
            </a:pPr>
            <a:r>
              <a:rPr lang="en-US" sz="2400">
                <a:solidFill>
                  <a:srgbClr val="000000"/>
                </a:solidFill>
                <a:ea typeface="Verdana" charset="0"/>
                <a:cs typeface="Verdana" charset="0"/>
              </a:rPr>
              <a:t>Guerrilla BV</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Rectangle 2"/>
          <p:cNvSpPr>
            <a:spLocks noChangeArrowheads="1"/>
          </p:cNvSpPr>
          <p:nvPr>
            <p:ph type="title"/>
          </p:nvPr>
        </p:nvSpPr>
        <p:spPr>
          <a:xfrm>
            <a:off x="2921000" y="330200"/>
            <a:ext cx="9753600" cy="2489200"/>
          </a:xfrm>
        </p:spPr>
        <p:txBody>
          <a:bodyPr rIns="166398"/>
          <a:lstStyle/>
          <a:p>
            <a:pPr marL="869950" indent="-863600" eaLnBrk="1" hangingPunct="1"/>
            <a:r>
              <a:rPr lang="en-US" smtClean="0"/>
              <a:t>Lighting pass and MSAA</a:t>
            </a:r>
          </a:p>
        </p:txBody>
      </p:sp>
      <p:sp>
        <p:nvSpPr>
          <p:cNvPr id="22532" name="Rectangle 3"/>
          <p:cNvSpPr>
            <a:spLocks noChangeArrowheads="1"/>
          </p:cNvSpPr>
          <p:nvPr>
            <p:ph type="body" idx="1"/>
          </p:nvPr>
        </p:nvSpPr>
        <p:spPr/>
        <p:txBody>
          <a:bodyPr rIns="166398"/>
          <a:lstStyle/>
          <a:p>
            <a:pPr eaLnBrk="1" hangingPunct="1"/>
            <a:r>
              <a:rPr lang="en-US" smtClean="0"/>
              <a:t>MSAA facts</a:t>
            </a:r>
          </a:p>
          <a:p>
            <a:pPr lvl="1" eaLnBrk="1" hangingPunct="1"/>
            <a:r>
              <a:rPr lang="en-US" smtClean="0"/>
              <a:t>Each sample has to be lit</a:t>
            </a:r>
          </a:p>
          <a:p>
            <a:pPr lvl="1" eaLnBrk="1" hangingPunct="1"/>
            <a:r>
              <a:rPr lang="en-US" smtClean="0"/>
              <a:t>Samples of non-edge pixel are equal</a:t>
            </a:r>
          </a:p>
          <a:p>
            <a:pPr eaLnBrk="1" hangingPunct="1"/>
            <a:r>
              <a:rPr lang="en-US" smtClean="0"/>
              <a:t>KZ2 solution – in-shader supersampling</a:t>
            </a:r>
          </a:p>
          <a:p>
            <a:pPr lvl="1" eaLnBrk="1" hangingPunct="1"/>
            <a:r>
              <a:rPr lang="en-US" smtClean="0"/>
              <a:t>Run at 1280x720 not 2560x720</a:t>
            </a:r>
          </a:p>
          <a:p>
            <a:pPr lvl="1" eaLnBrk="1" hangingPunct="1"/>
            <a:r>
              <a:rPr lang="en-US" smtClean="0"/>
              <a:t>Light two samples in one go</a:t>
            </a:r>
          </a:p>
          <a:p>
            <a:pPr eaLnBrk="1" hangingPunct="1"/>
            <a:r>
              <a:rPr lang="en-US" smtClean="0"/>
              <a:t>Where is the gain?</a:t>
            </a:r>
          </a:p>
          <a:p>
            <a:pPr lvl="1" eaLnBrk="1" hangingPunct="1"/>
            <a:r>
              <a:rPr lang="en-US" smtClean="0"/>
              <a:t>Shadow filtering can be much cheaper</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Rectangle 2"/>
          <p:cNvSpPr>
            <a:spLocks noChangeArrowheads="1"/>
          </p:cNvSpPr>
          <p:nvPr>
            <p:ph type="title"/>
          </p:nvPr>
        </p:nvSpPr>
        <p:spPr>
          <a:xfrm>
            <a:off x="2921000" y="330200"/>
            <a:ext cx="9753600" cy="2489200"/>
          </a:xfrm>
        </p:spPr>
        <p:txBody>
          <a:bodyPr rIns="166398"/>
          <a:lstStyle/>
          <a:p>
            <a:pPr marL="869950" indent="-863600" eaLnBrk="1" hangingPunct="1"/>
            <a:r>
              <a:rPr lang="en-US" smtClean="0"/>
              <a:t>Shadow map filtering distribution</a:t>
            </a:r>
          </a:p>
        </p:txBody>
      </p:sp>
      <p:sp>
        <p:nvSpPr>
          <p:cNvPr id="23556" name="Rectangle 3"/>
          <p:cNvSpPr>
            <a:spLocks noChangeArrowheads="1"/>
          </p:cNvSpPr>
          <p:nvPr>
            <p:ph type="body" idx="1"/>
          </p:nvPr>
        </p:nvSpPr>
        <p:spPr/>
        <p:txBody>
          <a:bodyPr rIns="166398"/>
          <a:lstStyle/>
          <a:p>
            <a:pPr eaLnBrk="1" hangingPunct="1"/>
            <a:r>
              <a:rPr lang="en-US" smtClean="0"/>
              <a:t>Motivation</a:t>
            </a:r>
          </a:p>
          <a:p>
            <a:pPr lvl="1" eaLnBrk="1" hangingPunct="1"/>
            <a:r>
              <a:rPr lang="en-US" smtClean="0"/>
              <a:t>Define filtering quality per pixel rather than per sample.</a:t>
            </a:r>
          </a:p>
          <a:p>
            <a:pPr eaLnBrk="1" hangingPunct="1"/>
            <a:r>
              <a:rPr lang="en-US" smtClean="0"/>
              <a:t>Split filter coordinates into disjoint sets</a:t>
            </a:r>
          </a:p>
          <a:p>
            <a:pPr lvl="1" eaLnBrk="1" hangingPunct="1"/>
            <a:r>
              <a:rPr lang="en-US" smtClean="0"/>
              <a:t>One set per pixel sample</a:t>
            </a:r>
            <a:br>
              <a:rPr lang="en-US" smtClean="0"/>
            </a:br>
            <a:r>
              <a:rPr lang="en-US" smtClean="0"/>
              <a:t/>
            </a:r>
            <a:br>
              <a:rPr lang="en-US" smtClean="0"/>
            </a:br>
            <a:r>
              <a:rPr lang="en-US" smtClean="0"/>
              <a:t/>
            </a:r>
            <a:br>
              <a:rPr lang="en-US" smtClean="0"/>
            </a:br>
            <a:r>
              <a:rPr lang="en-US" smtClean="0"/>
              <a:t/>
            </a:r>
            <a:br>
              <a:rPr lang="en-US" smtClean="0"/>
            </a:br>
            <a:r>
              <a:rPr lang="en-US" smtClean="0"/>
              <a:t/>
            </a:r>
            <a:br>
              <a:rPr lang="en-US" smtClean="0"/>
            </a:br>
            <a:endParaRPr lang="en-US" smtClean="0"/>
          </a:p>
          <a:p>
            <a:pPr eaLnBrk="1" hangingPunct="1"/>
            <a:r>
              <a:rPr lang="en-US" smtClean="0"/>
              <a:t>MSAA is almost as fast as non-MSAA</a:t>
            </a:r>
          </a:p>
        </p:txBody>
      </p:sp>
      <p:pic>
        <p:nvPicPr>
          <p:cNvPr id="23557"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4300" y="5740400"/>
            <a:ext cx="77343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2"/>
          <p:cNvSpPr>
            <a:spLocks noChangeArrowheads="1"/>
          </p:cNvSpPr>
          <p:nvPr>
            <p:ph type="title"/>
          </p:nvPr>
        </p:nvSpPr>
        <p:spPr>
          <a:xfrm>
            <a:off x="2921000" y="330200"/>
            <a:ext cx="9753600" cy="2489200"/>
          </a:xfrm>
        </p:spPr>
        <p:txBody>
          <a:bodyPr rIns="166398"/>
          <a:lstStyle/>
          <a:p>
            <a:pPr marL="869950" indent="-863600" eaLnBrk="1" hangingPunct="1"/>
            <a:r>
              <a:rPr lang="en-US" smtClean="0"/>
              <a:t>Sunlight</a:t>
            </a:r>
          </a:p>
        </p:txBody>
      </p:sp>
      <p:sp>
        <p:nvSpPr>
          <p:cNvPr id="24580" name="Rectangle 3"/>
          <p:cNvSpPr>
            <a:spLocks noChangeArrowheads="1"/>
          </p:cNvSpPr>
          <p:nvPr>
            <p:ph type="body" idx="1"/>
          </p:nvPr>
        </p:nvSpPr>
        <p:spPr/>
        <p:txBody>
          <a:bodyPr rIns="166398"/>
          <a:lstStyle/>
          <a:p>
            <a:pPr eaLnBrk="1" hangingPunct="1"/>
            <a:r>
              <a:rPr lang="en-US" smtClean="0"/>
              <a:t>Fullscreen directional light</a:t>
            </a:r>
          </a:p>
          <a:p>
            <a:pPr eaLnBrk="1" hangingPunct="1"/>
            <a:r>
              <a:rPr lang="en-US" smtClean="0"/>
              <a:t>We divide screen into depth slices</a:t>
            </a:r>
          </a:p>
          <a:p>
            <a:pPr eaLnBrk="1" hangingPunct="1"/>
            <a:r>
              <a:rPr lang="en-US" smtClean="0"/>
              <a:t>Each depth slice is lit separately</a:t>
            </a:r>
          </a:p>
          <a:p>
            <a:pPr lvl="1" eaLnBrk="1" hangingPunct="1"/>
            <a:r>
              <a:rPr lang="en-US" smtClean="0"/>
              <a:t>Different shadow properties</a:t>
            </a:r>
          </a:p>
          <a:p>
            <a:pPr lvl="1" eaLnBrk="1" hangingPunct="1"/>
            <a:r>
              <a:rPr lang="en-US" smtClean="0"/>
              <a:t>Use depth bounds test</a:t>
            </a:r>
          </a:p>
          <a:p>
            <a:pPr eaLnBrk="1" hangingPunct="1"/>
            <a:r>
              <a:rPr lang="en-US" smtClean="0"/>
              <a:t>Use ‘Sun shadow’ from G-Buffer</a:t>
            </a:r>
          </a:p>
          <a:p>
            <a:pPr lvl="1" eaLnBrk="1" hangingPunct="1"/>
            <a:r>
              <a:rPr lang="en-US" smtClean="0"/>
              <a:t>Stencil-mark pixels completely in shadow</a:t>
            </a:r>
          </a:p>
          <a:p>
            <a:pPr lvl="2" eaLnBrk="1" hangingPunct="1"/>
            <a:r>
              <a:rPr lang="en-US" smtClean="0"/>
              <a:t>Skip expensive sunlight shader!</a:t>
            </a:r>
          </a:p>
          <a:p>
            <a:pPr lvl="1" eaLnBrk="1" hangingPunct="1"/>
            <a:r>
              <a:rPr lang="en-US" smtClean="0"/>
              <a:t>Also mixed with real-time shadows</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2"/>
          <p:cNvSpPr>
            <a:spLocks noChangeArrowheads="1"/>
          </p:cNvSpPr>
          <p:nvPr>
            <p:ph type="title"/>
          </p:nvPr>
        </p:nvSpPr>
        <p:spPr/>
        <p:txBody>
          <a:bodyPr rIns="166398"/>
          <a:lstStyle/>
          <a:p>
            <a:pPr marL="869950" indent="-863600" eaLnBrk="1" hangingPunct="1"/>
            <a:r>
              <a:rPr lang="en-US" smtClean="0"/>
              <a:t>Sunlight rendering - example</a:t>
            </a:r>
          </a:p>
        </p:txBody>
      </p:sp>
      <p:sp>
        <p:nvSpPr>
          <p:cNvPr id="25604" name="Rectangle 3"/>
          <p:cNvSpPr>
            <a:spLocks noChangeArrowheads="1"/>
          </p:cNvSpPr>
          <p:nvPr>
            <p:ph type="body" idx="1"/>
          </p:nvPr>
        </p:nvSpPr>
        <p:spPr/>
        <p:txBody>
          <a:bodyPr rIns="166398"/>
          <a:lstStyle/>
          <a:p>
            <a:pPr eaLnBrk="1" hangingPunct="1"/>
            <a:r>
              <a:rPr lang="en-US" smtClean="0"/>
              <a:t>Final scene - Corinth River level</a:t>
            </a:r>
          </a:p>
        </p:txBody>
      </p:sp>
      <p:pic>
        <p:nvPicPr>
          <p:cNvPr id="2560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130048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130048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3"/>
          <p:cNvSpPr>
            <a:spLocks noChangeArrowheads="1"/>
          </p:cNvSpPr>
          <p:nvPr>
            <p:ph type="body" idx="1"/>
          </p:nvPr>
        </p:nvSpPr>
        <p:spPr/>
        <p:txBody>
          <a:bodyPr rIns="166398"/>
          <a:lstStyle/>
          <a:p>
            <a:pPr eaLnBrk="1" hangingPunct="1"/>
            <a:r>
              <a:rPr lang="en-US" smtClean="0"/>
              <a:t>Sun Shadow channel</a:t>
            </a:r>
          </a:p>
        </p:txBody>
      </p:sp>
      <p:sp>
        <p:nvSpPr>
          <p:cNvPr id="26629" name="Rectangle 4"/>
          <p:cNvSpPr>
            <a:spLocks/>
          </p:cNvSpPr>
          <p:nvPr/>
        </p:nvSpPr>
        <p:spPr bwMode="auto">
          <a:xfrm>
            <a:off x="2921000" y="0"/>
            <a:ext cx="97536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nchor="ctr"/>
          <a:lstStyle/>
          <a:p>
            <a:pPr marL="869950" indent="-812800" algn="l"/>
            <a:r>
              <a:rPr lang="en-US" sz="4200">
                <a:solidFill>
                  <a:srgbClr val="000000"/>
                </a:solidFill>
                <a:ea typeface="Verdana" charset="0"/>
                <a:cs typeface="Verdana" charset="0"/>
              </a:rPr>
              <a:t>Sunlight rendering - example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130048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3"/>
          <p:cNvSpPr>
            <a:spLocks noChangeArrowheads="1"/>
          </p:cNvSpPr>
          <p:nvPr>
            <p:ph type="body" idx="1"/>
          </p:nvPr>
        </p:nvSpPr>
        <p:spPr/>
        <p:txBody>
          <a:bodyPr rIns="166398"/>
          <a:lstStyle/>
          <a:p>
            <a:pPr eaLnBrk="1" hangingPunct="1"/>
            <a:r>
              <a:rPr lang="en-US" smtClean="0"/>
              <a:t>Red – skipped pixels</a:t>
            </a:r>
          </a:p>
        </p:txBody>
      </p:sp>
      <p:sp>
        <p:nvSpPr>
          <p:cNvPr id="27653" name="Rectangle 4"/>
          <p:cNvSpPr>
            <a:spLocks/>
          </p:cNvSpPr>
          <p:nvPr/>
        </p:nvSpPr>
        <p:spPr bwMode="auto">
          <a:xfrm>
            <a:off x="2921000" y="0"/>
            <a:ext cx="97536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nchor="ctr"/>
          <a:lstStyle/>
          <a:p>
            <a:pPr marL="869950" indent="-812800" algn="l"/>
            <a:r>
              <a:rPr lang="en-US" sz="4200">
                <a:solidFill>
                  <a:srgbClr val="000000"/>
                </a:solidFill>
                <a:ea typeface="Verdana" charset="0"/>
                <a:cs typeface="Verdana" charset="0"/>
              </a:rPr>
              <a:t>Sunlight rendering - example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130048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Rectangle 3"/>
          <p:cNvSpPr>
            <a:spLocks noChangeArrowheads="1"/>
          </p:cNvSpPr>
          <p:nvPr>
            <p:ph type="body" idx="1"/>
          </p:nvPr>
        </p:nvSpPr>
        <p:spPr/>
        <p:txBody>
          <a:bodyPr rIns="166398"/>
          <a:lstStyle/>
          <a:p>
            <a:pPr eaLnBrk="1" hangingPunct="1">
              <a:buClrTx/>
            </a:pPr>
            <a:r>
              <a:rPr lang="en-US" smtClean="0"/>
              <a:t>Depth slice 3 - background, no shadow</a:t>
            </a:r>
          </a:p>
        </p:txBody>
      </p:sp>
      <p:sp>
        <p:nvSpPr>
          <p:cNvPr id="28677" name="Rectangle 4"/>
          <p:cNvSpPr>
            <a:spLocks/>
          </p:cNvSpPr>
          <p:nvPr/>
        </p:nvSpPr>
        <p:spPr bwMode="auto">
          <a:xfrm>
            <a:off x="2921000" y="0"/>
            <a:ext cx="97536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nchor="ctr"/>
          <a:lstStyle/>
          <a:p>
            <a:pPr marL="869950" indent="-812800" algn="l"/>
            <a:r>
              <a:rPr lang="en-US" sz="4200">
                <a:solidFill>
                  <a:srgbClr val="000000"/>
                </a:solidFill>
                <a:ea typeface="Verdana" charset="0"/>
                <a:cs typeface="Verdana" charset="0"/>
              </a:rPr>
              <a:t>Sunlight rendering - example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130048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3"/>
          <p:cNvSpPr>
            <a:spLocks noChangeArrowheads="1"/>
          </p:cNvSpPr>
          <p:nvPr>
            <p:ph type="body" idx="1"/>
          </p:nvPr>
        </p:nvSpPr>
        <p:spPr/>
        <p:txBody>
          <a:bodyPr rIns="166398"/>
          <a:lstStyle/>
          <a:p>
            <a:pPr eaLnBrk="1" hangingPunct="1"/>
            <a:r>
              <a:rPr lang="en-US" smtClean="0"/>
              <a:t>Depth slice 2</a:t>
            </a:r>
          </a:p>
        </p:txBody>
      </p:sp>
      <p:sp>
        <p:nvSpPr>
          <p:cNvPr id="29701" name="Rectangle 4"/>
          <p:cNvSpPr>
            <a:spLocks/>
          </p:cNvSpPr>
          <p:nvPr/>
        </p:nvSpPr>
        <p:spPr bwMode="auto">
          <a:xfrm>
            <a:off x="2921000" y="0"/>
            <a:ext cx="97536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nchor="ctr"/>
          <a:lstStyle/>
          <a:p>
            <a:pPr marL="869950" indent="-812800" algn="l"/>
            <a:r>
              <a:rPr lang="en-US" sz="4200">
                <a:solidFill>
                  <a:srgbClr val="000000"/>
                </a:solidFill>
                <a:ea typeface="Verdana" charset="0"/>
                <a:cs typeface="Verdana" charset="0"/>
              </a:rPr>
              <a:t>Sunlight rendering - example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130048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Rectangle 3"/>
          <p:cNvSpPr>
            <a:spLocks noChangeArrowheads="1"/>
          </p:cNvSpPr>
          <p:nvPr>
            <p:ph type="body" idx="1"/>
          </p:nvPr>
        </p:nvSpPr>
        <p:spPr/>
        <p:txBody>
          <a:bodyPr rIns="166398"/>
          <a:lstStyle/>
          <a:p>
            <a:pPr eaLnBrk="1" hangingPunct="1">
              <a:buClrTx/>
            </a:pPr>
            <a:r>
              <a:rPr lang="en-US" smtClean="0"/>
              <a:t>Depth slice 1</a:t>
            </a:r>
          </a:p>
        </p:txBody>
      </p:sp>
      <p:sp>
        <p:nvSpPr>
          <p:cNvPr id="30725" name="Rectangle 4"/>
          <p:cNvSpPr>
            <a:spLocks/>
          </p:cNvSpPr>
          <p:nvPr/>
        </p:nvSpPr>
        <p:spPr bwMode="auto">
          <a:xfrm>
            <a:off x="2921000" y="0"/>
            <a:ext cx="97536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nchor="ctr"/>
          <a:lstStyle/>
          <a:p>
            <a:pPr marL="869950" indent="-812800" algn="l"/>
            <a:r>
              <a:rPr lang="en-US" sz="4200">
                <a:solidFill>
                  <a:srgbClr val="000000"/>
                </a:solidFill>
                <a:ea typeface="Verdana" charset="0"/>
                <a:cs typeface="Verdana" charset="0"/>
              </a:rPr>
              <a:t>Sunlight rendering - example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130048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3"/>
          <p:cNvSpPr>
            <a:spLocks noChangeArrowheads="1"/>
          </p:cNvSpPr>
          <p:nvPr>
            <p:ph type="body" idx="1"/>
          </p:nvPr>
        </p:nvSpPr>
        <p:spPr/>
        <p:txBody>
          <a:bodyPr rIns="166398"/>
          <a:lstStyle/>
          <a:p>
            <a:pPr eaLnBrk="1" hangingPunct="1">
              <a:buClrTx/>
            </a:pPr>
            <a:r>
              <a:rPr lang="en-US" smtClean="0"/>
              <a:t>Depth slice 0</a:t>
            </a:r>
          </a:p>
          <a:p>
            <a:pPr eaLnBrk="1" hangingPunct="1">
              <a:buClrTx/>
            </a:pPr>
            <a:endParaRPr lang="en-US" smtClean="0"/>
          </a:p>
        </p:txBody>
      </p:sp>
      <p:sp>
        <p:nvSpPr>
          <p:cNvPr id="31749" name="Rectangle 4"/>
          <p:cNvSpPr>
            <a:spLocks/>
          </p:cNvSpPr>
          <p:nvPr/>
        </p:nvSpPr>
        <p:spPr bwMode="auto">
          <a:xfrm>
            <a:off x="2921000" y="0"/>
            <a:ext cx="97536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nchor="ctr"/>
          <a:lstStyle/>
          <a:p>
            <a:pPr marL="869950" indent="-812800" algn="l"/>
            <a:r>
              <a:rPr lang="en-US" sz="4200">
                <a:solidFill>
                  <a:srgbClr val="000000"/>
                </a:solidFill>
                <a:ea typeface="Verdana" charset="0"/>
                <a:cs typeface="Verdana" charset="0"/>
              </a:rPr>
              <a:t>Sunlight rendering - example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Rectangle 2"/>
          <p:cNvSpPr>
            <a:spLocks noChangeArrowheads="1"/>
          </p:cNvSpPr>
          <p:nvPr>
            <p:ph type="title"/>
          </p:nvPr>
        </p:nvSpPr>
        <p:spPr>
          <a:xfrm>
            <a:off x="2921000" y="330200"/>
            <a:ext cx="9753600" cy="2489200"/>
          </a:xfrm>
        </p:spPr>
        <p:txBody>
          <a:bodyPr rIns="166398"/>
          <a:lstStyle/>
          <a:p>
            <a:pPr indent="0" eaLnBrk="1" hangingPunct="1"/>
            <a:r>
              <a:rPr lang="en-US" smtClean="0"/>
              <a:t>How we made Killzone 2 run 30fps</a:t>
            </a:r>
          </a:p>
        </p:txBody>
      </p:sp>
      <p:sp>
        <p:nvSpPr>
          <p:cNvPr id="5124" name="Rectangle 3"/>
          <p:cNvSpPr>
            <a:spLocks noChangeArrowheads="1"/>
          </p:cNvSpPr>
          <p:nvPr>
            <p:ph type="body" idx="1"/>
          </p:nvPr>
        </p:nvSpPr>
        <p:spPr/>
        <p:txBody>
          <a:bodyPr rIns="166398"/>
          <a:lstStyle/>
          <a:p>
            <a:pPr marL="496888" indent="-457200" eaLnBrk="1" hangingPunct="1"/>
            <a:r>
              <a:rPr lang="en-US" smtClean="0"/>
              <a:t>Deferred shading</a:t>
            </a:r>
          </a:p>
          <a:p>
            <a:pPr marL="496888" indent="-457200" eaLnBrk="1" hangingPunct="1"/>
            <a:r>
              <a:rPr lang="en-US" smtClean="0"/>
              <a:t>A diet for render targets</a:t>
            </a:r>
          </a:p>
          <a:p>
            <a:pPr marL="496888" indent="-457200" eaLnBrk="1" hangingPunct="1"/>
            <a:r>
              <a:rPr lang="en-US" smtClean="0"/>
              <a:t>Dirty lighting tricks</a:t>
            </a:r>
          </a:p>
          <a:p>
            <a:pPr marL="496888" indent="-457200" eaLnBrk="1" hangingPunct="1">
              <a:buClr>
                <a:srgbClr val="0099CC"/>
              </a:buClr>
            </a:pPr>
            <a:r>
              <a:rPr lang="en-US" smtClean="0"/>
              <a:t>Rendering, memory and SPUs</a:t>
            </a:r>
          </a:p>
          <a:p>
            <a:pPr marL="496888" indent="-457200" eaLnBrk="1" hangingPunct="1">
              <a:buClr>
                <a:srgbClr val="0099CC"/>
              </a:buClr>
            </a:pPr>
            <a:endParaRPr lang="en-US" smtClean="0"/>
          </a:p>
          <a:p>
            <a:pPr marL="496888" indent="-457200" eaLnBrk="1" hangingPunct="1">
              <a:buClr>
                <a:srgbClr val="0099CC"/>
              </a:buClr>
            </a:pPr>
            <a:r>
              <a:rPr lang="en-US" smtClean="0"/>
              <a:t>Q&amp;A</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130048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3"/>
          <p:cNvSpPr>
            <a:spLocks noChangeArrowheads="1"/>
          </p:cNvSpPr>
          <p:nvPr>
            <p:ph type="body" idx="1"/>
          </p:nvPr>
        </p:nvSpPr>
        <p:spPr/>
        <p:txBody>
          <a:bodyPr rIns="166398"/>
          <a:lstStyle/>
          <a:p>
            <a:pPr eaLnBrk="1" hangingPunct="1"/>
            <a:r>
              <a:rPr lang="en-US" smtClean="0"/>
              <a:t>Only real-time shadows</a:t>
            </a:r>
          </a:p>
        </p:txBody>
      </p:sp>
      <p:sp>
        <p:nvSpPr>
          <p:cNvPr id="32773" name="Oval 4"/>
          <p:cNvSpPr>
            <a:spLocks/>
          </p:cNvSpPr>
          <p:nvPr/>
        </p:nvSpPr>
        <p:spPr bwMode="auto">
          <a:xfrm>
            <a:off x="8051800" y="4673600"/>
            <a:ext cx="3276600" cy="3276600"/>
          </a:xfrm>
          <a:prstGeom prst="ellipse">
            <a:avLst/>
          </a:prstGeom>
          <a:noFill/>
          <a:ln w="50800">
            <a:solidFill>
              <a:srgbClr val="FF03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2774" name="Rectangle 5"/>
          <p:cNvSpPr>
            <a:spLocks/>
          </p:cNvSpPr>
          <p:nvPr/>
        </p:nvSpPr>
        <p:spPr bwMode="auto">
          <a:xfrm>
            <a:off x="2921000" y="0"/>
            <a:ext cx="97536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nchor="ctr"/>
          <a:lstStyle/>
          <a:p>
            <a:pPr marL="869950" indent="-812800" algn="l"/>
            <a:r>
              <a:rPr lang="en-US" sz="4200">
                <a:solidFill>
                  <a:srgbClr val="000000"/>
                </a:solidFill>
              </a:rPr>
              <a:t>Sunlight rendering - example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130048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3"/>
          <p:cNvSpPr>
            <a:spLocks noChangeArrowheads="1"/>
          </p:cNvSpPr>
          <p:nvPr>
            <p:ph type="body" idx="1"/>
          </p:nvPr>
        </p:nvSpPr>
        <p:spPr/>
        <p:txBody>
          <a:bodyPr rIns="166398"/>
          <a:lstStyle/>
          <a:p>
            <a:pPr eaLnBrk="1" hangingPunct="1"/>
            <a:r>
              <a:rPr lang="en-US" smtClean="0"/>
              <a:t>Sun shadow channel - free ambient occlusion!</a:t>
            </a:r>
          </a:p>
        </p:txBody>
      </p:sp>
      <p:sp>
        <p:nvSpPr>
          <p:cNvPr id="33797" name="Oval 4"/>
          <p:cNvSpPr>
            <a:spLocks/>
          </p:cNvSpPr>
          <p:nvPr/>
        </p:nvSpPr>
        <p:spPr bwMode="auto">
          <a:xfrm>
            <a:off x="8051800" y="4673600"/>
            <a:ext cx="3276600" cy="3276600"/>
          </a:xfrm>
          <a:prstGeom prst="ellipse">
            <a:avLst/>
          </a:prstGeom>
          <a:noFill/>
          <a:ln w="50800">
            <a:solidFill>
              <a:srgbClr val="FF03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en-US"/>
          </a:p>
        </p:txBody>
      </p:sp>
      <p:sp>
        <p:nvSpPr>
          <p:cNvPr id="33798" name="Rectangle 5"/>
          <p:cNvSpPr>
            <a:spLocks/>
          </p:cNvSpPr>
          <p:nvPr/>
        </p:nvSpPr>
        <p:spPr bwMode="auto">
          <a:xfrm>
            <a:off x="2921000" y="0"/>
            <a:ext cx="97536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nchor="ctr"/>
          <a:lstStyle/>
          <a:p>
            <a:pPr marL="869950" indent="-812800" algn="l"/>
            <a:r>
              <a:rPr lang="en-US" sz="4200">
                <a:solidFill>
                  <a:srgbClr val="000000"/>
                </a:solidFill>
                <a:ea typeface="Verdana" charset="0"/>
                <a:cs typeface="Verdana" charset="0"/>
              </a:rPr>
              <a:t>Sunlight rendering - example</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Rectangle 2"/>
          <p:cNvSpPr>
            <a:spLocks noChangeArrowheads="1"/>
          </p:cNvSpPr>
          <p:nvPr>
            <p:ph type="title"/>
          </p:nvPr>
        </p:nvSpPr>
        <p:spPr>
          <a:xfrm>
            <a:off x="2921000" y="330200"/>
            <a:ext cx="9753600" cy="2489200"/>
          </a:xfrm>
        </p:spPr>
        <p:txBody>
          <a:bodyPr rIns="166398"/>
          <a:lstStyle/>
          <a:p>
            <a:pPr marL="869950" indent="-863600" eaLnBrk="1" hangingPunct="1"/>
            <a:r>
              <a:rPr lang="en-US" smtClean="0"/>
              <a:t>Sunlight rendering – Fake MSAA</a:t>
            </a:r>
          </a:p>
        </p:txBody>
      </p:sp>
      <p:sp>
        <p:nvSpPr>
          <p:cNvPr id="34820" name="Rectangle 3"/>
          <p:cNvSpPr>
            <a:spLocks noChangeArrowheads="1"/>
          </p:cNvSpPr>
          <p:nvPr>
            <p:ph type="body" idx="1"/>
          </p:nvPr>
        </p:nvSpPr>
        <p:spPr/>
        <p:txBody>
          <a:bodyPr rIns="166398"/>
          <a:lstStyle/>
          <a:p>
            <a:pPr eaLnBrk="1" hangingPunct="1"/>
            <a:r>
              <a:rPr lang="en-US" smtClean="0"/>
              <a:t>Used only in the distance</a:t>
            </a:r>
          </a:p>
          <a:p>
            <a:pPr eaLnBrk="1" hangingPunct="1"/>
            <a:r>
              <a:rPr lang="en-US" smtClean="0"/>
              <a:t>We cut down on lighting cost</a:t>
            </a:r>
          </a:p>
          <a:p>
            <a:pPr lvl="1" eaLnBrk="1" hangingPunct="1"/>
            <a:r>
              <a:rPr lang="en-US" smtClean="0"/>
              <a:t>By doing shadows properly, but...</a:t>
            </a:r>
          </a:p>
          <a:p>
            <a:pPr lvl="1" eaLnBrk="1" hangingPunct="1"/>
            <a:r>
              <a:rPr lang="en-US" smtClean="0"/>
              <a:t>running lighting equation on closest sample only!</a:t>
            </a:r>
          </a:p>
          <a:p>
            <a:pPr eaLnBrk="1" hangingPunct="1"/>
            <a:r>
              <a:rPr lang="en-US" smtClean="0"/>
              <a:t>But isn’t it wrong?</a:t>
            </a:r>
          </a:p>
          <a:p>
            <a:pPr lvl="1" eaLnBrk="1" hangingPunct="1"/>
            <a:r>
              <a:rPr lang="en-US" smtClean="0"/>
              <a:t>It’s a hack. We hope you don’t notice it.</a:t>
            </a:r>
          </a:p>
          <a:p>
            <a:pPr lvl="1" eaLnBrk="1" hangingPunct="1"/>
            <a:r>
              <a:rPr lang="en-US" smtClean="0"/>
              <a:t>Works correctly against background</a:t>
            </a:r>
          </a:p>
          <a:p>
            <a:pPr lvl="1" eaLnBrk="1" hangingPunct="1"/>
            <a:r>
              <a:rPr lang="en-US" smtClean="0"/>
              <a:t>The edges are still partially anti-aliased</a:t>
            </a:r>
          </a:p>
          <a:p>
            <a:pPr lvl="1" eaLnBrk="1" hangingPunct="1"/>
            <a:r>
              <a:rPr lang="en-US" smtClean="0"/>
              <a:t>Distant scenery is heavily post-processed</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Rectangle 2"/>
          <p:cNvSpPr>
            <a:spLocks noChangeArrowheads="1"/>
          </p:cNvSpPr>
          <p:nvPr>
            <p:ph type="title"/>
          </p:nvPr>
        </p:nvSpPr>
        <p:spPr>
          <a:xfrm>
            <a:off x="2921000" y="330200"/>
            <a:ext cx="9753600" cy="2489200"/>
          </a:xfrm>
        </p:spPr>
        <p:txBody>
          <a:bodyPr rIns="166398"/>
          <a:lstStyle/>
          <a:p>
            <a:pPr marL="869950" indent="-863600" eaLnBrk="1" hangingPunct="1"/>
            <a:r>
              <a:rPr lang="en-US" smtClean="0"/>
              <a:t>Sunlight – shadow map rendering</a:t>
            </a:r>
          </a:p>
        </p:txBody>
      </p:sp>
      <p:sp>
        <p:nvSpPr>
          <p:cNvPr id="35844" name="Rectangle 3"/>
          <p:cNvSpPr>
            <a:spLocks noChangeArrowheads="1"/>
          </p:cNvSpPr>
          <p:nvPr>
            <p:ph type="body" idx="1"/>
          </p:nvPr>
        </p:nvSpPr>
        <p:spPr/>
        <p:txBody>
          <a:bodyPr rIns="166398"/>
          <a:lstStyle/>
          <a:p>
            <a:pPr eaLnBrk="1" hangingPunct="1"/>
            <a:r>
              <a:rPr lang="en-US" smtClean="0"/>
              <a:t>We generate shadow map for each depth slice</a:t>
            </a:r>
          </a:p>
          <a:p>
            <a:pPr eaLnBrk="1" hangingPunct="1"/>
            <a:r>
              <a:rPr lang="en-US" smtClean="0"/>
              <a:t>Common approach</a:t>
            </a:r>
          </a:p>
          <a:p>
            <a:pPr lvl="1" eaLnBrk="1" hangingPunct="1"/>
            <a:r>
              <a:rPr lang="en-US" smtClean="0"/>
              <a:t>Align shadow maps to view direction</a:t>
            </a:r>
          </a:p>
          <a:p>
            <a:pPr lvl="1" eaLnBrk="1" hangingPunct="1"/>
            <a:r>
              <a:rPr lang="en-US" smtClean="0"/>
              <a:t>Pros - Maximize shadow map usage</a:t>
            </a:r>
          </a:p>
        </p:txBody>
      </p:sp>
      <p:pic>
        <p:nvPicPr>
          <p:cNvPr id="3584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0" y="6070600"/>
            <a:ext cx="53340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2"/>
          <p:cNvSpPr>
            <a:spLocks noChangeArrowheads="1"/>
          </p:cNvSpPr>
          <p:nvPr>
            <p:ph type="title"/>
          </p:nvPr>
        </p:nvSpPr>
        <p:spPr>
          <a:xfrm>
            <a:off x="2921000" y="330200"/>
            <a:ext cx="9753600" cy="2489200"/>
          </a:xfrm>
        </p:spPr>
        <p:txBody>
          <a:bodyPr rIns="166398"/>
          <a:lstStyle/>
          <a:p>
            <a:pPr marL="869950" indent="-863600" eaLnBrk="1" hangingPunct="1"/>
            <a:r>
              <a:rPr lang="en-US" smtClean="0"/>
              <a:t>Sunlight – shadow map rendering</a:t>
            </a:r>
          </a:p>
        </p:txBody>
      </p:sp>
      <p:sp>
        <p:nvSpPr>
          <p:cNvPr id="36868" name="Rectangle 3"/>
          <p:cNvSpPr>
            <a:spLocks noChangeArrowheads="1"/>
          </p:cNvSpPr>
          <p:nvPr>
            <p:ph type="body" idx="1"/>
          </p:nvPr>
        </p:nvSpPr>
        <p:spPr/>
        <p:txBody>
          <a:bodyPr rIns="166398"/>
          <a:lstStyle/>
          <a:p>
            <a:pPr eaLnBrk="1" hangingPunct="1"/>
            <a:r>
              <a:rPr lang="en-US" smtClean="0"/>
              <a:t>Shadow map changes each frame...</a:t>
            </a:r>
          </a:p>
          <a:p>
            <a:pPr lvl="1" eaLnBrk="1" hangingPunct="1"/>
            <a:r>
              <a:rPr lang="en-US" smtClean="0"/>
              <a:t>...when viewer moves or rotates</a:t>
            </a:r>
          </a:p>
          <a:p>
            <a:pPr lvl="1" eaLnBrk="1" hangingPunct="1"/>
            <a:r>
              <a:rPr lang="en-US" smtClean="0"/>
              <a:t>Smooth movement causes sub-pixel changes in shadow map</a:t>
            </a:r>
          </a:p>
          <a:p>
            <a:pPr lvl="1" eaLnBrk="1" hangingPunct="1"/>
            <a:r>
              <a:rPr lang="en-US" smtClean="0"/>
              <a:t>Result – shadow shimmering</a:t>
            </a:r>
          </a:p>
        </p:txBody>
      </p:sp>
      <p:pic>
        <p:nvPicPr>
          <p:cNvPr id="3686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0" y="6070600"/>
            <a:ext cx="5334000" cy="331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07263" y="5716588"/>
            <a:ext cx="5562600"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2"/>
          <p:cNvSpPr>
            <a:spLocks noChangeArrowheads="1"/>
          </p:cNvSpPr>
          <p:nvPr>
            <p:ph type="title"/>
          </p:nvPr>
        </p:nvSpPr>
        <p:spPr/>
        <p:txBody>
          <a:bodyPr rIns="166398"/>
          <a:lstStyle/>
          <a:p>
            <a:pPr marL="869950" indent="-863600" eaLnBrk="1" hangingPunct="1"/>
            <a:r>
              <a:rPr lang="en-US" smtClean="0"/>
              <a:t>Sunlight – shadow map rendering</a:t>
            </a:r>
          </a:p>
        </p:txBody>
      </p:sp>
      <p:sp>
        <p:nvSpPr>
          <p:cNvPr id="37892" name="Rectangle 4"/>
          <p:cNvSpPr>
            <a:spLocks/>
          </p:cNvSpPr>
          <p:nvPr/>
        </p:nvSpPr>
        <p:spPr bwMode="auto">
          <a:xfrm>
            <a:off x="2921000" y="1143000"/>
            <a:ext cx="97536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346075" indent="-346075" algn="l">
              <a:lnSpc>
                <a:spcPct val="110000"/>
              </a:lnSpc>
              <a:spcBef>
                <a:spcPts val="950"/>
              </a:spcBef>
              <a:buClr>
                <a:srgbClr val="008AB9"/>
              </a:buClr>
              <a:buSzPct val="100000"/>
              <a:buFont typeface="Verdana" charset="0"/>
              <a:buChar char="»"/>
            </a:pPr>
            <a:r>
              <a:rPr lang="en-US" sz="3000">
                <a:solidFill>
                  <a:srgbClr val="000000"/>
                </a:solidFill>
              </a:rPr>
              <a:t>Shadow shimmering example video</a:t>
            </a:r>
          </a:p>
        </p:txBody>
      </p:sp>
      <p:pic>
        <p:nvPicPr>
          <p:cNvPr id="2" name="GDC09_Valient_Rendering_Technology_Of_Killzone_2_Shadow_shimmer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879600"/>
            <a:ext cx="13004800" cy="73152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Rectangle 2"/>
          <p:cNvSpPr>
            <a:spLocks noChangeArrowheads="1"/>
          </p:cNvSpPr>
          <p:nvPr>
            <p:ph type="title"/>
          </p:nvPr>
        </p:nvSpPr>
        <p:spPr>
          <a:xfrm>
            <a:off x="2921000" y="330200"/>
            <a:ext cx="9753600" cy="2489200"/>
          </a:xfrm>
        </p:spPr>
        <p:txBody>
          <a:bodyPr rIns="166398"/>
          <a:lstStyle/>
          <a:p>
            <a:pPr marL="869950" indent="-863600" eaLnBrk="1" hangingPunct="1"/>
            <a:r>
              <a:rPr lang="en-US" smtClean="0"/>
              <a:t>Sunlight – shadow map rendering</a:t>
            </a:r>
          </a:p>
        </p:txBody>
      </p:sp>
      <p:sp>
        <p:nvSpPr>
          <p:cNvPr id="38916" name="Rectangle 3"/>
          <p:cNvSpPr>
            <a:spLocks noChangeArrowheads="1"/>
          </p:cNvSpPr>
          <p:nvPr>
            <p:ph type="body" idx="1"/>
          </p:nvPr>
        </p:nvSpPr>
        <p:spPr/>
        <p:txBody>
          <a:bodyPr rIns="166398"/>
          <a:lstStyle/>
          <a:p>
            <a:pPr eaLnBrk="1" hangingPunct="1"/>
            <a:r>
              <a:rPr lang="en-US" smtClean="0"/>
              <a:t>Our fix - remove shadow map rotation</a:t>
            </a:r>
          </a:p>
          <a:p>
            <a:pPr lvl="1" eaLnBrk="1" hangingPunct="1"/>
            <a:r>
              <a:rPr lang="en-US" smtClean="0"/>
              <a:t>Align shadow maps to </a:t>
            </a:r>
            <a:r>
              <a:rPr lang="en-US" b="1" smtClean="0"/>
              <a:t>world</a:t>
            </a:r>
            <a:r>
              <a:rPr lang="en-US" smtClean="0"/>
              <a:t> instead of </a:t>
            </a:r>
            <a:r>
              <a:rPr lang="en-US" b="1" smtClean="0"/>
              <a:t>view</a:t>
            </a:r>
          </a:p>
          <a:p>
            <a:pPr lvl="1" eaLnBrk="1" hangingPunct="1"/>
            <a:r>
              <a:rPr lang="en-US" smtClean="0"/>
              <a:t>Remove sub-pixel movement</a:t>
            </a:r>
          </a:p>
          <a:p>
            <a:pPr lvl="1" eaLnBrk="1" hangingPunct="1"/>
            <a:r>
              <a:rPr lang="en-US" smtClean="0"/>
              <a:t>Cons – unused shadow map space</a:t>
            </a:r>
          </a:p>
        </p:txBody>
      </p:sp>
      <p:pic>
        <p:nvPicPr>
          <p:cNvPr id="38917" name="Picture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2100" y="5918200"/>
            <a:ext cx="51181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5"/>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40650" y="5807075"/>
            <a:ext cx="4965700" cy="353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ChangeArrowheads="1"/>
          </p:cNvSpPr>
          <p:nvPr>
            <p:ph type="title"/>
          </p:nvPr>
        </p:nvSpPr>
        <p:spPr/>
        <p:txBody>
          <a:bodyPr rIns="166398"/>
          <a:lstStyle/>
          <a:p>
            <a:pPr marL="869950" indent="-863600" eaLnBrk="1" hangingPunct="1"/>
            <a:r>
              <a:rPr lang="en-US" smtClean="0"/>
              <a:t>Sunlight – shadow map rendering</a:t>
            </a:r>
          </a:p>
        </p:txBody>
      </p:sp>
      <p:sp>
        <p:nvSpPr>
          <p:cNvPr id="39940" name="Rectangle 4"/>
          <p:cNvSpPr>
            <a:spLocks/>
          </p:cNvSpPr>
          <p:nvPr/>
        </p:nvSpPr>
        <p:spPr bwMode="auto">
          <a:xfrm>
            <a:off x="2921000" y="1143000"/>
            <a:ext cx="9753600"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lstStyle/>
          <a:p>
            <a:pPr marL="346075" indent="-346075" algn="l">
              <a:lnSpc>
                <a:spcPct val="110000"/>
              </a:lnSpc>
              <a:spcBef>
                <a:spcPts val="950"/>
              </a:spcBef>
              <a:buClr>
                <a:srgbClr val="008AB9"/>
              </a:buClr>
              <a:buSzPct val="100000"/>
              <a:buFont typeface="Verdana" charset="0"/>
              <a:buChar char="»"/>
            </a:pPr>
            <a:r>
              <a:rPr lang="en-US" sz="3000">
                <a:solidFill>
                  <a:srgbClr val="000000"/>
                </a:solidFill>
              </a:rPr>
              <a:t>Stable shadows example video</a:t>
            </a:r>
          </a:p>
        </p:txBody>
      </p:sp>
      <p:pic>
        <p:nvPicPr>
          <p:cNvPr id="2" name="GDC09_Valient_Rendering_Technology_Of_Killzone_2_No_Shadow_shimmer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 y="1905000"/>
            <a:ext cx="13004801" cy="731520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Rectangle 2"/>
          <p:cNvSpPr>
            <a:spLocks noChangeArrowheads="1"/>
          </p:cNvSpPr>
          <p:nvPr>
            <p:ph type="body" idx="1"/>
          </p:nvPr>
        </p:nvSpPr>
        <p:spPr/>
        <p:txBody>
          <a:bodyPr rIns="166398"/>
          <a:lstStyle/>
          <a:p>
            <a:pPr eaLnBrk="1" hangingPunct="1">
              <a:buClr>
                <a:srgbClr val="0099CC"/>
              </a:buClr>
            </a:pPr>
            <a:r>
              <a:rPr lang="en-US" smtClean="0"/>
              <a:t>GPU driven memory allocation system</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Rectangle 2"/>
          <p:cNvSpPr>
            <a:spLocks noChangeArrowheads="1"/>
          </p:cNvSpPr>
          <p:nvPr>
            <p:ph type="title"/>
          </p:nvPr>
        </p:nvSpPr>
        <p:spPr>
          <a:xfrm>
            <a:off x="2921000" y="330200"/>
            <a:ext cx="9753600" cy="2489200"/>
          </a:xfrm>
        </p:spPr>
        <p:txBody>
          <a:bodyPr rIns="166398"/>
          <a:lstStyle/>
          <a:p>
            <a:pPr marL="869950" indent="-863600" eaLnBrk="1" hangingPunct="1"/>
            <a:r>
              <a:rPr lang="en-US" smtClean="0"/>
              <a:t>Push buffer (PB) building</a:t>
            </a:r>
          </a:p>
        </p:txBody>
      </p:sp>
      <p:sp>
        <p:nvSpPr>
          <p:cNvPr id="41988" name="Rectangle 3"/>
          <p:cNvSpPr>
            <a:spLocks noChangeArrowheads="1"/>
          </p:cNvSpPr>
          <p:nvPr>
            <p:ph type="body" idx="1"/>
          </p:nvPr>
        </p:nvSpPr>
        <p:spPr/>
        <p:txBody>
          <a:bodyPr rIns="166398"/>
          <a:lstStyle/>
          <a:p>
            <a:pPr eaLnBrk="1" hangingPunct="1"/>
            <a:r>
              <a:rPr lang="en-US" smtClean="0"/>
              <a:t>Multiple SPUs building PB in parallel</a:t>
            </a:r>
          </a:p>
          <a:p>
            <a:pPr eaLnBrk="1" hangingPunct="1"/>
            <a:r>
              <a:rPr lang="en-US" smtClean="0"/>
              <a:t>Additional SPUs generating data</a:t>
            </a:r>
          </a:p>
          <a:p>
            <a:pPr lvl="1" eaLnBrk="1" hangingPunct="1"/>
            <a:r>
              <a:rPr lang="en-US" smtClean="0"/>
              <a:t>Skinning, particles – vertex buffers</a:t>
            </a:r>
          </a:p>
          <a:p>
            <a:pPr lvl="1" eaLnBrk="1" hangingPunct="1"/>
            <a:r>
              <a:rPr lang="en-US" smtClean="0"/>
              <a:t>IBL interpolation - textures</a:t>
            </a:r>
          </a:p>
          <a:p>
            <a:pPr eaLnBrk="1" hangingPunct="1"/>
            <a:r>
              <a:rPr lang="en-US" smtClean="0"/>
              <a:t>Common solutions for memory allocation</a:t>
            </a:r>
          </a:p>
          <a:p>
            <a:pPr lvl="1" eaLnBrk="1" hangingPunct="1"/>
            <a:r>
              <a:rPr lang="en-US" smtClean="0"/>
              <a:t>Ring buffering</a:t>
            </a:r>
          </a:p>
          <a:p>
            <a:pPr lvl="2" eaLnBrk="1" hangingPunct="1"/>
            <a:r>
              <a:rPr lang="en-US" smtClean="0"/>
              <a:t>Issues with out-of-order allocations</a:t>
            </a:r>
          </a:p>
          <a:p>
            <a:pPr lvl="1" eaLnBrk="1" hangingPunct="1"/>
            <a:r>
              <a:rPr lang="en-US" smtClean="0"/>
              <a:t>Double buffering</a:t>
            </a:r>
          </a:p>
          <a:p>
            <a:pPr lvl="2" eaLnBrk="1" hangingPunct="1"/>
            <a:r>
              <a:rPr lang="en-US" smtClean="0"/>
              <a:t>Too much memory</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ChangeArrowheads="1"/>
          </p:cNvSpPr>
          <p:nvPr>
            <p:ph type="body" idx="1"/>
          </p:nvPr>
        </p:nvSpPr>
        <p:spPr/>
        <p:txBody>
          <a:bodyPr rIns="166398"/>
          <a:lstStyle/>
          <a:p>
            <a:pPr marL="573088" indent="-533400" eaLnBrk="1" hangingPunct="1">
              <a:buSzPct val="99000"/>
              <a:buFont typeface="Verdana" charset="0"/>
              <a:buAutoNum type="arabicPeriod"/>
            </a:pPr>
            <a:r>
              <a:rPr lang="en-US" smtClean="0"/>
              <a:t>Geometry pass – fill the G-Buffer</a:t>
            </a:r>
          </a:p>
        </p:txBody>
      </p:sp>
      <p:pic>
        <p:nvPicPr>
          <p:cNvPr id="614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6502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2400" y="1214438"/>
            <a:ext cx="6502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876800"/>
            <a:ext cx="6502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51"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02400" y="4876800"/>
            <a:ext cx="6502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2" name="Rectangle 7"/>
          <p:cNvSpPr>
            <a:spLocks noChangeArrowheads="1"/>
          </p:cNvSpPr>
          <p:nvPr>
            <p:ph type="title"/>
          </p:nvPr>
        </p:nvSpPr>
        <p:spPr/>
        <p:txBody>
          <a:bodyPr rIns="166398"/>
          <a:lstStyle/>
          <a:p>
            <a:pPr indent="0" eaLnBrk="1" hangingPunct="1"/>
            <a:r>
              <a:rPr lang="en-US" smtClean="0"/>
              <a:t>What is deferred shading?</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Rectangle 2"/>
          <p:cNvSpPr>
            <a:spLocks noChangeArrowheads="1"/>
          </p:cNvSpPr>
          <p:nvPr>
            <p:ph type="title"/>
          </p:nvPr>
        </p:nvSpPr>
        <p:spPr>
          <a:xfrm>
            <a:off x="2921000" y="330200"/>
            <a:ext cx="9753600" cy="2489200"/>
          </a:xfrm>
        </p:spPr>
        <p:txBody>
          <a:bodyPr rIns="166398"/>
          <a:lstStyle/>
          <a:p>
            <a:pPr marL="869950" indent="-863600" eaLnBrk="1" hangingPunct="1"/>
            <a:r>
              <a:rPr lang="en-US" smtClean="0"/>
              <a:t>KZ2 render memory allocator</a:t>
            </a:r>
          </a:p>
        </p:txBody>
      </p:sp>
      <p:sp>
        <p:nvSpPr>
          <p:cNvPr id="43012" name="Rectangle 3"/>
          <p:cNvSpPr>
            <a:spLocks noChangeArrowheads="1"/>
          </p:cNvSpPr>
          <p:nvPr>
            <p:ph type="body" idx="1"/>
          </p:nvPr>
        </p:nvSpPr>
        <p:spPr/>
        <p:txBody>
          <a:bodyPr rIns="166398"/>
          <a:lstStyle/>
          <a:p>
            <a:pPr eaLnBrk="1" hangingPunct="1"/>
            <a:r>
              <a:rPr lang="en-US" smtClean="0"/>
              <a:t>Fixed memory pool</a:t>
            </a:r>
          </a:p>
          <a:p>
            <a:pPr lvl="1" eaLnBrk="1" hangingPunct="1"/>
            <a:r>
              <a:rPr lang="en-US" smtClean="0"/>
              <a:t>22mb block - split into 256k blocks</a:t>
            </a:r>
          </a:p>
          <a:p>
            <a:pPr eaLnBrk="1" hangingPunct="1"/>
            <a:r>
              <a:rPr lang="en-US" smtClean="0"/>
              <a:t>Each block has associated AllocationID</a:t>
            </a:r>
          </a:p>
          <a:p>
            <a:pPr lvl="1" eaLnBrk="1" hangingPunct="1"/>
            <a:r>
              <a:rPr lang="en-US" smtClean="0"/>
              <a:t>Specified by client during allocation</a:t>
            </a:r>
          </a:p>
          <a:p>
            <a:pPr lvl="1" eaLnBrk="1" hangingPunct="1"/>
            <a:r>
              <a:rPr lang="en-US" smtClean="0"/>
              <a:t>Only whole block can be allocated</a:t>
            </a:r>
          </a:p>
          <a:p>
            <a:pPr lvl="2" eaLnBrk="1" hangingPunct="1"/>
            <a:r>
              <a:rPr lang="en-US" smtClean="0"/>
              <a:t>Fine grained allocation stack on top of this</a:t>
            </a:r>
          </a:p>
          <a:p>
            <a:pPr eaLnBrk="1" hangingPunct="1"/>
            <a:r>
              <a:rPr lang="en-US" smtClean="0"/>
              <a:t>Global FreeID identifies free blocks</a:t>
            </a:r>
          </a:p>
          <a:p>
            <a:pPr lvl="1" eaLnBrk="1" hangingPunct="1"/>
            <a:r>
              <a:rPr lang="en-US" smtClean="0"/>
              <a:t>Updated as RSX consumes ‘Free’ marker</a:t>
            </a:r>
          </a:p>
          <a:p>
            <a:pPr lvl="1" eaLnBrk="1" hangingPunct="1"/>
            <a:r>
              <a:rPr lang="en-US" smtClean="0"/>
              <a:t>If (AllocationID&lt;=FreeID) -&gt; Free block</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Rectangle 2"/>
          <p:cNvSpPr>
            <a:spLocks noChangeArrowheads="1"/>
          </p:cNvSpPr>
          <p:nvPr>
            <p:ph type="title"/>
          </p:nvPr>
        </p:nvSpPr>
        <p:spPr>
          <a:xfrm>
            <a:off x="2921000" y="330200"/>
            <a:ext cx="9753600" cy="2489200"/>
          </a:xfrm>
        </p:spPr>
        <p:txBody>
          <a:bodyPr rIns="166398"/>
          <a:lstStyle/>
          <a:p>
            <a:pPr marL="869950" indent="-863600" eaLnBrk="1" hangingPunct="1"/>
            <a:r>
              <a:rPr lang="en-US" smtClean="0"/>
              <a:t>KZ2 render memory allocator</a:t>
            </a:r>
          </a:p>
        </p:txBody>
      </p:sp>
      <p:sp>
        <p:nvSpPr>
          <p:cNvPr id="44036" name="Rectangle 3"/>
          <p:cNvSpPr>
            <a:spLocks noChangeArrowheads="1"/>
          </p:cNvSpPr>
          <p:nvPr>
            <p:ph type="body" idx="1"/>
          </p:nvPr>
        </p:nvSpPr>
        <p:spPr/>
        <p:txBody>
          <a:bodyPr rIns="166398"/>
          <a:lstStyle/>
          <a:p>
            <a:pPr eaLnBrk="1" hangingPunct="1"/>
            <a:r>
              <a:rPr lang="en-US" smtClean="0"/>
              <a:t>We’ve got strengths of ring-buffering</a:t>
            </a:r>
          </a:p>
          <a:p>
            <a:pPr lvl="1" eaLnBrk="1" hangingPunct="1"/>
            <a:r>
              <a:rPr lang="en-US" smtClean="0"/>
              <a:t>With none of the weaknesses</a:t>
            </a:r>
          </a:p>
          <a:p>
            <a:pPr eaLnBrk="1" hangingPunct="1"/>
            <a:r>
              <a:rPr lang="en-US" smtClean="0"/>
              <a:t>Lockless, out-of-order, memory allocation</a:t>
            </a:r>
          </a:p>
          <a:p>
            <a:pPr lvl="1" eaLnBrk="1" hangingPunct="1"/>
            <a:r>
              <a:rPr lang="en-US" smtClean="0"/>
              <a:t>From PPU and/or SPU</a:t>
            </a:r>
          </a:p>
          <a:p>
            <a:pPr lvl="1" eaLnBrk="1" hangingPunct="1"/>
            <a:r>
              <a:rPr lang="en-US" smtClean="0"/>
              <a:t>Simple table walk (fast!)</a:t>
            </a:r>
          </a:p>
          <a:p>
            <a:pPr eaLnBrk="1" hangingPunct="1"/>
            <a:r>
              <a:rPr lang="en-US" smtClean="0"/>
              <a:t>Allows immediate memory reuse</a:t>
            </a:r>
          </a:p>
          <a:p>
            <a:pPr lvl="1" eaLnBrk="1" hangingPunct="1"/>
            <a:r>
              <a:rPr lang="en-US" smtClean="0"/>
              <a:t>We generate push-buffer just-in-time for RSX</a:t>
            </a:r>
          </a:p>
          <a:p>
            <a:pPr lvl="1" eaLnBrk="1" hangingPunct="1"/>
            <a:r>
              <a:rPr lang="en-US" smtClean="0"/>
              <a:t>Block can be reused right after RSX consumption</a:t>
            </a:r>
          </a:p>
          <a:p>
            <a:pPr eaLnBrk="1" hangingPunct="1"/>
            <a:r>
              <a:rPr lang="en-US" smtClean="0"/>
              <a:t>Can allocate memory for skinning early...</a:t>
            </a:r>
          </a:p>
          <a:p>
            <a:pPr lvl="1" eaLnBrk="1" hangingPunct="1"/>
            <a:r>
              <a:rPr lang="en-US" smtClean="0"/>
              <a:t>... and still free at correct point in frame</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Rectangle 2"/>
          <p:cNvSpPr>
            <a:spLocks noChangeArrowheads="1"/>
          </p:cNvSpPr>
          <p:nvPr>
            <p:ph type="title"/>
          </p:nvPr>
        </p:nvSpPr>
        <p:spPr>
          <a:xfrm>
            <a:off x="2921000" y="330200"/>
            <a:ext cx="9753600" cy="2489200"/>
          </a:xfrm>
        </p:spPr>
        <p:txBody>
          <a:bodyPr rIns="166398"/>
          <a:lstStyle/>
          <a:p>
            <a:pPr marL="869950" indent="-863600" eaLnBrk="1" hangingPunct="1"/>
            <a:r>
              <a:rPr lang="en-US" smtClean="0"/>
              <a:t>Push buffer generation - example</a:t>
            </a:r>
          </a:p>
        </p:txBody>
      </p:sp>
      <p:pic>
        <p:nvPicPr>
          <p:cNvPr id="4506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213" y="2019300"/>
            <a:ext cx="10404475"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Rectangle 2"/>
          <p:cNvSpPr>
            <a:spLocks noChangeArrowheads="1"/>
          </p:cNvSpPr>
          <p:nvPr>
            <p:ph type="title"/>
          </p:nvPr>
        </p:nvSpPr>
        <p:spPr>
          <a:xfrm>
            <a:off x="2921000" y="330200"/>
            <a:ext cx="9753600" cy="2489200"/>
          </a:xfrm>
        </p:spPr>
        <p:txBody>
          <a:bodyPr rIns="166398"/>
          <a:lstStyle/>
          <a:p>
            <a:pPr marL="869950" indent="-863600" eaLnBrk="1" hangingPunct="1"/>
            <a:r>
              <a:rPr lang="en-US" smtClean="0"/>
              <a:t>Push buffer generation - example</a:t>
            </a:r>
          </a:p>
        </p:txBody>
      </p:sp>
      <p:pic>
        <p:nvPicPr>
          <p:cNvPr id="4608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9213" y="2019300"/>
            <a:ext cx="10404475" cy="473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Rectangle 2"/>
          <p:cNvSpPr>
            <a:spLocks noChangeArrowheads="1"/>
          </p:cNvSpPr>
          <p:nvPr>
            <p:ph type="title"/>
          </p:nvPr>
        </p:nvSpPr>
        <p:spPr>
          <a:xfrm>
            <a:off x="2921000" y="330200"/>
            <a:ext cx="9753600" cy="2489200"/>
          </a:xfrm>
        </p:spPr>
        <p:txBody>
          <a:bodyPr rIns="166398"/>
          <a:lstStyle/>
          <a:p>
            <a:pPr marL="869950" indent="-863600" eaLnBrk="1" hangingPunct="1"/>
            <a:r>
              <a:rPr lang="en-US" smtClean="0"/>
              <a:t>Push buffer generation - example</a:t>
            </a:r>
          </a:p>
        </p:txBody>
      </p:sp>
      <p:pic>
        <p:nvPicPr>
          <p:cNvPr id="4710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019300"/>
            <a:ext cx="1040130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1" name="Rectangle 2"/>
          <p:cNvSpPr>
            <a:spLocks noChangeArrowheads="1"/>
          </p:cNvSpPr>
          <p:nvPr>
            <p:ph type="title"/>
          </p:nvPr>
        </p:nvSpPr>
        <p:spPr>
          <a:xfrm>
            <a:off x="2921000" y="330200"/>
            <a:ext cx="9753600" cy="2489200"/>
          </a:xfrm>
        </p:spPr>
        <p:txBody>
          <a:bodyPr rIns="166398"/>
          <a:lstStyle/>
          <a:p>
            <a:pPr marL="869950" indent="-863600" eaLnBrk="1" hangingPunct="1"/>
            <a:r>
              <a:rPr lang="en-US" smtClean="0"/>
              <a:t>Push buffer generation - example</a:t>
            </a:r>
          </a:p>
        </p:txBody>
      </p:sp>
      <p:pic>
        <p:nvPicPr>
          <p:cNvPr id="4813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019300"/>
            <a:ext cx="1040130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Rectangle 2"/>
          <p:cNvSpPr>
            <a:spLocks noChangeArrowheads="1"/>
          </p:cNvSpPr>
          <p:nvPr>
            <p:ph type="title"/>
          </p:nvPr>
        </p:nvSpPr>
        <p:spPr>
          <a:xfrm>
            <a:off x="2921000" y="330200"/>
            <a:ext cx="9753600" cy="2489200"/>
          </a:xfrm>
        </p:spPr>
        <p:txBody>
          <a:bodyPr rIns="166398"/>
          <a:lstStyle/>
          <a:p>
            <a:pPr marL="869950" indent="-863600" eaLnBrk="1" hangingPunct="1"/>
            <a:r>
              <a:rPr lang="en-US" smtClean="0"/>
              <a:t>Push buffer generation - example</a:t>
            </a:r>
          </a:p>
        </p:txBody>
      </p:sp>
      <p:pic>
        <p:nvPicPr>
          <p:cNvPr id="4915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019300"/>
            <a:ext cx="1040130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2"/>
          <p:cNvSpPr>
            <a:spLocks noChangeArrowheads="1"/>
          </p:cNvSpPr>
          <p:nvPr>
            <p:ph type="title"/>
          </p:nvPr>
        </p:nvSpPr>
        <p:spPr>
          <a:xfrm>
            <a:off x="2921000" y="330200"/>
            <a:ext cx="9753600" cy="2489200"/>
          </a:xfrm>
        </p:spPr>
        <p:txBody>
          <a:bodyPr rIns="166398"/>
          <a:lstStyle/>
          <a:p>
            <a:pPr marL="869950" indent="-863600" eaLnBrk="1" hangingPunct="1"/>
            <a:r>
              <a:rPr lang="en-US" smtClean="0"/>
              <a:t>Push buffer generation - example</a:t>
            </a:r>
          </a:p>
        </p:txBody>
      </p:sp>
      <p:pic>
        <p:nvPicPr>
          <p:cNvPr id="5018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019300"/>
            <a:ext cx="1040130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Rectangle 2"/>
          <p:cNvSpPr>
            <a:spLocks noChangeArrowheads="1"/>
          </p:cNvSpPr>
          <p:nvPr>
            <p:ph type="title"/>
          </p:nvPr>
        </p:nvSpPr>
        <p:spPr>
          <a:xfrm>
            <a:off x="2921000" y="330200"/>
            <a:ext cx="9753600" cy="2489200"/>
          </a:xfrm>
        </p:spPr>
        <p:txBody>
          <a:bodyPr rIns="166398"/>
          <a:lstStyle/>
          <a:p>
            <a:pPr marL="869950" indent="-863600" eaLnBrk="1" hangingPunct="1"/>
            <a:r>
              <a:rPr lang="en-US" smtClean="0"/>
              <a:t>Push buffer generation - example</a:t>
            </a:r>
          </a:p>
        </p:txBody>
      </p:sp>
      <p:pic>
        <p:nvPicPr>
          <p:cNvPr id="5120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019300"/>
            <a:ext cx="1040130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Rectangle 2"/>
          <p:cNvSpPr>
            <a:spLocks noChangeArrowheads="1"/>
          </p:cNvSpPr>
          <p:nvPr>
            <p:ph type="title"/>
          </p:nvPr>
        </p:nvSpPr>
        <p:spPr>
          <a:xfrm>
            <a:off x="2921000" y="330200"/>
            <a:ext cx="9753600" cy="2489200"/>
          </a:xfrm>
        </p:spPr>
        <p:txBody>
          <a:bodyPr rIns="166398"/>
          <a:lstStyle/>
          <a:p>
            <a:pPr marL="869950" indent="-863600" eaLnBrk="1" hangingPunct="1"/>
            <a:r>
              <a:rPr lang="en-US" smtClean="0"/>
              <a:t>Push buffer generation - example</a:t>
            </a:r>
          </a:p>
        </p:txBody>
      </p:sp>
      <p:pic>
        <p:nvPicPr>
          <p:cNvPr id="522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019300"/>
            <a:ext cx="1040130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130048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Rectangle 3"/>
          <p:cNvSpPr>
            <a:spLocks noChangeArrowheads="1"/>
          </p:cNvSpPr>
          <p:nvPr>
            <p:ph type="body" idx="1"/>
          </p:nvPr>
        </p:nvSpPr>
        <p:spPr/>
        <p:txBody>
          <a:bodyPr rIns="166398"/>
          <a:lstStyle/>
          <a:p>
            <a:pPr marL="573088" indent="-533400" eaLnBrk="1" hangingPunct="1">
              <a:buSzPct val="99000"/>
              <a:buFont typeface="Verdana" charset="0"/>
              <a:buAutoNum type="arabicPeriod" startAt="2"/>
            </a:pPr>
            <a:r>
              <a:rPr lang="en-US" smtClean="0"/>
              <a:t>Lighting pass – accumulate light info</a:t>
            </a:r>
          </a:p>
        </p:txBody>
      </p:sp>
      <p:sp>
        <p:nvSpPr>
          <p:cNvPr id="7173" name="Rectangle 4"/>
          <p:cNvSpPr>
            <a:spLocks/>
          </p:cNvSpPr>
          <p:nvPr/>
        </p:nvSpPr>
        <p:spPr bwMode="auto">
          <a:xfrm>
            <a:off x="2921000" y="0"/>
            <a:ext cx="97536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nchor="ctr"/>
          <a:lstStyle/>
          <a:p>
            <a:pPr marL="57150" algn="l"/>
            <a:r>
              <a:rPr lang="en-US" sz="4200">
                <a:solidFill>
                  <a:srgbClr val="000000"/>
                </a:solidFill>
                <a:ea typeface="Verdana" charset="0"/>
                <a:cs typeface="Verdana" charset="0"/>
              </a:rPr>
              <a:t>What is deferred shading?</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2"/>
          <p:cNvSpPr>
            <a:spLocks noChangeArrowheads="1"/>
          </p:cNvSpPr>
          <p:nvPr>
            <p:ph type="title"/>
          </p:nvPr>
        </p:nvSpPr>
        <p:spPr>
          <a:xfrm>
            <a:off x="2921000" y="330200"/>
            <a:ext cx="9753600" cy="2489200"/>
          </a:xfrm>
        </p:spPr>
        <p:txBody>
          <a:bodyPr rIns="166398"/>
          <a:lstStyle/>
          <a:p>
            <a:pPr marL="869950" indent="-863600" eaLnBrk="1" hangingPunct="1"/>
            <a:r>
              <a:rPr lang="en-US" smtClean="0"/>
              <a:t>Push buffer generation - example</a:t>
            </a:r>
          </a:p>
        </p:txBody>
      </p:sp>
      <p:pic>
        <p:nvPicPr>
          <p:cNvPr id="5325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019300"/>
            <a:ext cx="1040130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Rectangle 2"/>
          <p:cNvSpPr>
            <a:spLocks noChangeArrowheads="1"/>
          </p:cNvSpPr>
          <p:nvPr>
            <p:ph type="title"/>
          </p:nvPr>
        </p:nvSpPr>
        <p:spPr>
          <a:xfrm>
            <a:off x="2921000" y="330200"/>
            <a:ext cx="9753600" cy="2489200"/>
          </a:xfrm>
        </p:spPr>
        <p:txBody>
          <a:bodyPr rIns="166398"/>
          <a:lstStyle/>
          <a:p>
            <a:pPr marL="869950" indent="-863600" eaLnBrk="1" hangingPunct="1"/>
            <a:r>
              <a:rPr lang="en-US" smtClean="0"/>
              <a:t>Push buffer generation - example</a:t>
            </a:r>
          </a:p>
        </p:txBody>
      </p:sp>
      <p:pic>
        <p:nvPicPr>
          <p:cNvPr id="5427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019300"/>
            <a:ext cx="1040130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9" name="Rectangle 2"/>
          <p:cNvSpPr>
            <a:spLocks noChangeArrowheads="1"/>
          </p:cNvSpPr>
          <p:nvPr>
            <p:ph type="title"/>
          </p:nvPr>
        </p:nvSpPr>
        <p:spPr>
          <a:xfrm>
            <a:off x="2921000" y="330200"/>
            <a:ext cx="9753600" cy="2489200"/>
          </a:xfrm>
        </p:spPr>
        <p:txBody>
          <a:bodyPr rIns="166398"/>
          <a:lstStyle/>
          <a:p>
            <a:pPr marL="869950" indent="-863600" eaLnBrk="1" hangingPunct="1"/>
            <a:r>
              <a:rPr lang="en-US" smtClean="0"/>
              <a:t>Push buffer generation - example</a:t>
            </a:r>
          </a:p>
        </p:txBody>
      </p:sp>
      <p:pic>
        <p:nvPicPr>
          <p:cNvPr id="553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019300"/>
            <a:ext cx="1040130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ChangeArrowheads="1"/>
          </p:cNvSpPr>
          <p:nvPr>
            <p:ph type="title"/>
          </p:nvPr>
        </p:nvSpPr>
        <p:spPr>
          <a:xfrm>
            <a:off x="2921000" y="330200"/>
            <a:ext cx="9753600" cy="2489200"/>
          </a:xfrm>
        </p:spPr>
        <p:txBody>
          <a:bodyPr rIns="166398"/>
          <a:lstStyle/>
          <a:p>
            <a:pPr marL="869950" indent="-863600" eaLnBrk="1" hangingPunct="1"/>
            <a:r>
              <a:rPr lang="en-US" smtClean="0"/>
              <a:t>Push buffer generation - example</a:t>
            </a:r>
          </a:p>
        </p:txBody>
      </p:sp>
      <p:pic>
        <p:nvPicPr>
          <p:cNvPr id="563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019300"/>
            <a:ext cx="1040130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2"/>
          <p:cNvSpPr>
            <a:spLocks noChangeArrowheads="1"/>
          </p:cNvSpPr>
          <p:nvPr>
            <p:ph type="title"/>
          </p:nvPr>
        </p:nvSpPr>
        <p:spPr>
          <a:xfrm>
            <a:off x="2921000" y="330200"/>
            <a:ext cx="9753600" cy="2489200"/>
          </a:xfrm>
        </p:spPr>
        <p:txBody>
          <a:bodyPr rIns="166398"/>
          <a:lstStyle/>
          <a:p>
            <a:pPr marL="869950" indent="-863600" eaLnBrk="1" hangingPunct="1"/>
            <a:r>
              <a:rPr lang="en-US" smtClean="0"/>
              <a:t>Push buffer generation - example</a:t>
            </a:r>
          </a:p>
        </p:txBody>
      </p:sp>
      <p:pic>
        <p:nvPicPr>
          <p:cNvPr id="5734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006600"/>
            <a:ext cx="1040130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Rectangle 2"/>
          <p:cNvSpPr>
            <a:spLocks noChangeArrowheads="1"/>
          </p:cNvSpPr>
          <p:nvPr>
            <p:ph type="title"/>
          </p:nvPr>
        </p:nvSpPr>
        <p:spPr>
          <a:xfrm>
            <a:off x="2921000" y="330200"/>
            <a:ext cx="9753600" cy="2489200"/>
          </a:xfrm>
        </p:spPr>
        <p:txBody>
          <a:bodyPr rIns="166398"/>
          <a:lstStyle/>
          <a:p>
            <a:pPr marL="869950" indent="-863600" eaLnBrk="1" hangingPunct="1"/>
            <a:r>
              <a:rPr lang="en-US" smtClean="0"/>
              <a:t>Push buffer generation - example</a:t>
            </a:r>
          </a:p>
        </p:txBody>
      </p:sp>
      <p:pic>
        <p:nvPicPr>
          <p:cNvPr id="5837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006600"/>
            <a:ext cx="1040130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Rectangle 2"/>
          <p:cNvSpPr>
            <a:spLocks noChangeArrowheads="1"/>
          </p:cNvSpPr>
          <p:nvPr>
            <p:ph type="title"/>
          </p:nvPr>
        </p:nvSpPr>
        <p:spPr>
          <a:xfrm>
            <a:off x="2921000" y="330200"/>
            <a:ext cx="9753600" cy="2489200"/>
          </a:xfrm>
        </p:spPr>
        <p:txBody>
          <a:bodyPr rIns="166398"/>
          <a:lstStyle/>
          <a:p>
            <a:pPr marL="869950" indent="-863600" eaLnBrk="1" hangingPunct="1"/>
            <a:r>
              <a:rPr lang="en-US" smtClean="0"/>
              <a:t>Push buffer generation - example</a:t>
            </a:r>
          </a:p>
        </p:txBody>
      </p:sp>
      <p:pic>
        <p:nvPicPr>
          <p:cNvPr id="5939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0800" y="2006600"/>
            <a:ext cx="10401300" cy="473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Rectangle 2"/>
          <p:cNvSpPr>
            <a:spLocks noChangeArrowheads="1"/>
          </p:cNvSpPr>
          <p:nvPr>
            <p:ph type="title"/>
          </p:nvPr>
        </p:nvSpPr>
        <p:spPr/>
        <p:txBody>
          <a:bodyPr rIns="166398"/>
          <a:lstStyle/>
          <a:p>
            <a:pPr indent="0" eaLnBrk="1" hangingPunct="1"/>
            <a:r>
              <a:rPr lang="en-US" smtClean="0"/>
              <a:t>Conclusion</a:t>
            </a:r>
          </a:p>
        </p:txBody>
      </p:sp>
      <p:sp>
        <p:nvSpPr>
          <p:cNvPr id="60420" name="Rectangle 3"/>
          <p:cNvSpPr>
            <a:spLocks noChangeArrowheads="1"/>
          </p:cNvSpPr>
          <p:nvPr>
            <p:ph type="body" idx="1"/>
          </p:nvPr>
        </p:nvSpPr>
        <p:spPr/>
        <p:txBody>
          <a:bodyPr rIns="166398"/>
          <a:lstStyle/>
          <a:p>
            <a:pPr eaLnBrk="1" hangingPunct="1"/>
            <a:r>
              <a:rPr lang="en-US" smtClean="0"/>
              <a:t>My advice - keep it simple</a:t>
            </a:r>
          </a:p>
          <a:p>
            <a:pPr eaLnBrk="1" hangingPunct="1"/>
            <a:r>
              <a:rPr lang="en-US" smtClean="0"/>
              <a:t>I hope you learned something useful for your next game.</a:t>
            </a:r>
            <a:br>
              <a:rPr lang="en-US" smtClean="0"/>
            </a:br>
            <a:endParaRPr lang="en-US" smtClean="0"/>
          </a:p>
          <a:p>
            <a:pPr eaLnBrk="1" hangingPunct="1"/>
            <a:r>
              <a:rPr lang="en-US" smtClean="0"/>
              <a:t>Thank you!</a:t>
            </a: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3004800" cy="975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Rectangle 2"/>
          <p:cNvSpPr>
            <a:spLocks noChangeArrowheads="1"/>
          </p:cNvSpPr>
          <p:nvPr>
            <p:ph type="title"/>
          </p:nvPr>
        </p:nvSpPr>
        <p:spPr>
          <a:xfrm>
            <a:off x="2921000" y="330200"/>
            <a:ext cx="9753600" cy="2489200"/>
          </a:xfrm>
        </p:spPr>
        <p:txBody>
          <a:bodyPr rIns="166398"/>
          <a:lstStyle/>
          <a:p>
            <a:pPr indent="0" eaLnBrk="1" hangingPunct="1"/>
            <a:r>
              <a:rPr lang="en-US" smtClean="0"/>
              <a:t>Questions?</a:t>
            </a:r>
          </a:p>
        </p:txBody>
      </p:sp>
      <p:sp>
        <p:nvSpPr>
          <p:cNvPr id="61444" name="Rectangle 3"/>
          <p:cNvSpPr>
            <a:spLocks noChangeArrowheads="1"/>
          </p:cNvSpPr>
          <p:nvPr>
            <p:ph type="body" idx="1"/>
          </p:nvPr>
        </p:nvSpPr>
        <p:spPr/>
        <p:txBody>
          <a:bodyPr rIns="166398"/>
          <a:lstStyle/>
          <a:p>
            <a:pPr marL="549275" indent="-492125" algn="ctr" eaLnBrk="1" hangingPunct="1">
              <a:buFont typeface="Verdana" charset="0"/>
              <a:buNone/>
            </a:pPr>
            <a:r>
              <a:rPr lang="en-US" sz="18200" smtClean="0"/>
              <a:t>?</a:t>
            </a: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130048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Rectangle 3"/>
          <p:cNvSpPr>
            <a:spLocks noChangeArrowheads="1"/>
          </p:cNvSpPr>
          <p:nvPr>
            <p:ph type="body" idx="1"/>
          </p:nvPr>
        </p:nvSpPr>
        <p:spPr/>
        <p:txBody>
          <a:bodyPr rIns="166398"/>
          <a:lstStyle/>
          <a:p>
            <a:pPr marL="573088" indent="-533400" eaLnBrk="1" hangingPunct="1">
              <a:buSzPct val="99000"/>
              <a:buFont typeface="Verdana" charset="0"/>
              <a:buAutoNum type="arabicPeriod" startAt="2"/>
            </a:pPr>
            <a:r>
              <a:rPr lang="en-US" smtClean="0"/>
              <a:t>Lighting pass – accumulate light info</a:t>
            </a:r>
          </a:p>
        </p:txBody>
      </p:sp>
      <p:sp>
        <p:nvSpPr>
          <p:cNvPr id="8197" name="Rectangle 4"/>
          <p:cNvSpPr>
            <a:spLocks/>
          </p:cNvSpPr>
          <p:nvPr/>
        </p:nvSpPr>
        <p:spPr bwMode="auto">
          <a:xfrm>
            <a:off x="2921000" y="0"/>
            <a:ext cx="97536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nchor="ctr"/>
          <a:lstStyle/>
          <a:p>
            <a:pPr marL="57150" algn="l"/>
            <a:r>
              <a:rPr lang="en-US" sz="4200">
                <a:solidFill>
                  <a:srgbClr val="000000"/>
                </a:solidFill>
                <a:ea typeface="Verdana" charset="0"/>
                <a:cs typeface="Verdana" charset="0"/>
              </a:rPr>
              <a:t>What is deferred shading?</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130048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3"/>
          <p:cNvSpPr>
            <a:spLocks noChangeArrowheads="1"/>
          </p:cNvSpPr>
          <p:nvPr>
            <p:ph type="body" idx="1"/>
          </p:nvPr>
        </p:nvSpPr>
        <p:spPr/>
        <p:txBody>
          <a:bodyPr rIns="166398"/>
          <a:lstStyle/>
          <a:p>
            <a:pPr marL="573088" indent="-533400" eaLnBrk="1" hangingPunct="1">
              <a:buSzPct val="99000"/>
              <a:buFont typeface="Verdana" charset="0"/>
              <a:buAutoNum type="arabicPeriod" startAt="2"/>
            </a:pPr>
            <a:r>
              <a:rPr lang="en-US" smtClean="0"/>
              <a:t>Lighting pass – accumulate light info</a:t>
            </a:r>
          </a:p>
        </p:txBody>
      </p:sp>
      <p:sp>
        <p:nvSpPr>
          <p:cNvPr id="9221" name="Rectangle 4"/>
          <p:cNvSpPr>
            <a:spLocks/>
          </p:cNvSpPr>
          <p:nvPr/>
        </p:nvSpPr>
        <p:spPr bwMode="auto">
          <a:xfrm>
            <a:off x="2921000" y="0"/>
            <a:ext cx="97536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nchor="ctr"/>
          <a:lstStyle/>
          <a:p>
            <a:pPr marL="57150" algn="l"/>
            <a:r>
              <a:rPr lang="en-US" sz="4200">
                <a:solidFill>
                  <a:srgbClr val="000000"/>
                </a:solidFill>
                <a:ea typeface="Verdana" charset="0"/>
                <a:cs typeface="Verdana" charset="0"/>
              </a:rPr>
              <a:t>What is deferred shading?</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130048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3"/>
          <p:cNvSpPr>
            <a:spLocks noChangeArrowheads="1"/>
          </p:cNvSpPr>
          <p:nvPr>
            <p:ph type="body" idx="1"/>
          </p:nvPr>
        </p:nvSpPr>
        <p:spPr/>
        <p:txBody>
          <a:bodyPr rIns="166398"/>
          <a:lstStyle/>
          <a:p>
            <a:pPr marL="573088" indent="-533400" eaLnBrk="1" hangingPunct="1">
              <a:buSzPct val="99000"/>
              <a:buFont typeface="Verdana" charset="0"/>
              <a:buAutoNum type="arabicPeriod" startAt="2"/>
            </a:pPr>
            <a:r>
              <a:rPr lang="en-US" smtClean="0"/>
              <a:t>Lighting pass – accumulate light info</a:t>
            </a:r>
          </a:p>
        </p:txBody>
      </p:sp>
      <p:sp>
        <p:nvSpPr>
          <p:cNvPr id="10245" name="Rectangle 4"/>
          <p:cNvSpPr>
            <a:spLocks/>
          </p:cNvSpPr>
          <p:nvPr/>
        </p:nvSpPr>
        <p:spPr bwMode="auto">
          <a:xfrm>
            <a:off x="2921000" y="0"/>
            <a:ext cx="97536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nchor="ctr"/>
          <a:lstStyle/>
          <a:p>
            <a:pPr marL="57150" algn="l"/>
            <a:r>
              <a:rPr lang="en-US" sz="4200">
                <a:solidFill>
                  <a:srgbClr val="000000"/>
                </a:solidFill>
                <a:ea typeface="Verdana" charset="0"/>
                <a:cs typeface="Verdana" charset="0"/>
              </a:rPr>
              <a:t>What is deferred shading?</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130048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Rectangle 3"/>
          <p:cNvSpPr>
            <a:spLocks noChangeArrowheads="1"/>
          </p:cNvSpPr>
          <p:nvPr>
            <p:ph type="body" idx="1"/>
          </p:nvPr>
        </p:nvSpPr>
        <p:spPr/>
        <p:txBody>
          <a:bodyPr rIns="166398"/>
          <a:lstStyle/>
          <a:p>
            <a:pPr marL="573088" indent="-533400" eaLnBrk="1" hangingPunct="1">
              <a:buSzPct val="99000"/>
              <a:buFont typeface="Verdana" charset="0"/>
              <a:buAutoNum type="arabicPeriod" startAt="2"/>
            </a:pPr>
            <a:r>
              <a:rPr lang="en-US" smtClean="0"/>
              <a:t>Lighting pass – accumulate light info</a:t>
            </a:r>
          </a:p>
        </p:txBody>
      </p:sp>
      <p:sp>
        <p:nvSpPr>
          <p:cNvPr id="11269" name="Rectangle 4"/>
          <p:cNvSpPr>
            <a:spLocks/>
          </p:cNvSpPr>
          <p:nvPr/>
        </p:nvSpPr>
        <p:spPr bwMode="auto">
          <a:xfrm>
            <a:off x="2921000" y="0"/>
            <a:ext cx="97536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57799" bIns="0" anchor="ctr"/>
          <a:lstStyle/>
          <a:p>
            <a:pPr marL="57150" algn="l"/>
            <a:r>
              <a:rPr lang="en-US" sz="4200">
                <a:solidFill>
                  <a:srgbClr val="000000"/>
                </a:solidFill>
                <a:ea typeface="Verdana" charset="0"/>
                <a:cs typeface="Verdana" charset="0"/>
              </a:rPr>
              <a:t>What is deferred shading?</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4_Recommending A Strategy">
  <a:themeElements>
    <a:clrScheme name="">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4_Recommending A Strategy">
      <a:majorFont>
        <a:latin typeface="Verdana"/>
        <a:ea typeface="ヒラギノ角ゴ ProN W3"/>
        <a:cs typeface="ヒラギノ角ゴ ProN W3"/>
      </a:majorFont>
      <a:minorFont>
        <a:latin typeface="Verdan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smtClean="0">
            <a:ln>
              <a:noFill/>
            </a:ln>
            <a:solidFill>
              <a:srgbClr val="FFFFFF"/>
            </a:solidFill>
            <a:effectLst/>
            <a:latin typeface="Verdana" charset="0"/>
            <a:sym typeface="Verdana"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smtClean="0">
            <a:ln>
              <a:noFill/>
            </a:ln>
            <a:solidFill>
              <a:srgbClr val="FFFFFF"/>
            </a:solidFill>
            <a:effectLst/>
            <a:latin typeface="Verdana" charset="0"/>
            <a:sym typeface="Verdana" charset="0"/>
          </a:defRPr>
        </a:defPPr>
      </a:lstStyle>
    </a:lnDef>
  </a:objectDefaults>
  <a:extraClrSchemeLst>
    <a:extraClrScheme>
      <a:clrScheme name="4_Recommending A Strateg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Recommending A Strategy">
  <a:themeElements>
    <a:clrScheme name="">
      <a:dk1>
        <a:srgbClr val="FFFFFF"/>
      </a:dk1>
      <a:lt1>
        <a:srgbClr val="FFFFFF"/>
      </a:lt1>
      <a:dk2>
        <a:srgbClr val="000000"/>
      </a:dk2>
      <a:lt2>
        <a:srgbClr val="000000"/>
      </a:lt2>
      <a:accent1>
        <a:srgbClr val="FFFFFF"/>
      </a:accent1>
      <a:accent2>
        <a:srgbClr val="333399"/>
      </a:accent2>
      <a:accent3>
        <a:srgbClr val="FFFFFF"/>
      </a:accent3>
      <a:accent4>
        <a:srgbClr val="DADADA"/>
      </a:accent4>
      <a:accent5>
        <a:srgbClr val="FFFFFF"/>
      </a:accent5>
      <a:accent6>
        <a:srgbClr val="2D2D8A"/>
      </a:accent6>
      <a:hlink>
        <a:srgbClr val="009999"/>
      </a:hlink>
      <a:folHlink>
        <a:srgbClr val="99CC00"/>
      </a:folHlink>
    </a:clrScheme>
    <a:fontScheme name="1_Recommending A Strategy">
      <a:majorFont>
        <a:latin typeface="Verdana"/>
        <a:ea typeface="ヒラギノ角ゴ ProN W3"/>
        <a:cs typeface="ヒラギノ角ゴ ProN W3"/>
      </a:majorFont>
      <a:minorFont>
        <a:latin typeface="Verdan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smtClean="0">
            <a:ln>
              <a:noFill/>
            </a:ln>
            <a:solidFill>
              <a:srgbClr val="FFFFFF"/>
            </a:solidFill>
            <a:effectLst/>
            <a:latin typeface="Verdana" charset="0"/>
            <a:sym typeface="Verdana"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smtClean="0">
            <a:ln>
              <a:noFill/>
            </a:ln>
            <a:solidFill>
              <a:srgbClr val="FFFFFF"/>
            </a:solidFill>
            <a:effectLst/>
            <a:latin typeface="Verdana" charset="0"/>
            <a:sym typeface="Verdana" charset="0"/>
          </a:defRPr>
        </a:defPPr>
      </a:lstStyle>
    </a:lnDef>
  </a:objectDefaults>
  <a:extraClrSchemeLst>
    <a:extraClrScheme>
      <a:clrScheme name="1_Recommending A Strateg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imageslide">
  <a:themeElements>
    <a:clrScheme name="">
      <a:dk1>
        <a:srgbClr val="FFFFFF"/>
      </a:dk1>
      <a:lt1>
        <a:srgbClr val="FFFFFF"/>
      </a:lt1>
      <a:dk2>
        <a:srgbClr val="000000"/>
      </a:dk2>
      <a:lt2>
        <a:srgbClr val="808080"/>
      </a:lt2>
      <a:accent1>
        <a:srgbClr val="BBE0E3"/>
      </a:accent1>
      <a:accent2>
        <a:srgbClr val="333399"/>
      </a:accent2>
      <a:accent3>
        <a:srgbClr val="FFFFFF"/>
      </a:accent3>
      <a:accent4>
        <a:srgbClr val="DADADA"/>
      </a:accent4>
      <a:accent5>
        <a:srgbClr val="DAEDEF"/>
      </a:accent5>
      <a:accent6>
        <a:srgbClr val="2D2D8A"/>
      </a:accent6>
      <a:hlink>
        <a:srgbClr val="009999"/>
      </a:hlink>
      <a:folHlink>
        <a:srgbClr val="99CC00"/>
      </a:folHlink>
    </a:clrScheme>
    <a:fontScheme name="imageslide">
      <a:majorFont>
        <a:latin typeface="Verdana"/>
        <a:ea typeface="ヒラギノ角ゴ ProN W3"/>
        <a:cs typeface="ヒラギノ角ゴ ProN W3"/>
      </a:majorFont>
      <a:minorFont>
        <a:latin typeface="Verdana"/>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smtClean="0">
            <a:ln>
              <a:noFill/>
            </a:ln>
            <a:solidFill>
              <a:srgbClr val="FFFFFF"/>
            </a:solidFill>
            <a:effectLst/>
            <a:latin typeface="Verdana" charset="0"/>
            <a:sym typeface="Verdana" charset="0"/>
          </a:defRPr>
        </a:defPPr>
      </a:lstStyle>
    </a:spDef>
    <a:lnDef>
      <a:spPr bwMode="auto">
        <a:xfrm>
          <a:off x="0" y="0"/>
          <a:ext cx="1" cy="1"/>
        </a:xfrm>
        <a:custGeom>
          <a:avLst/>
          <a:gdLst/>
          <a:ahLst/>
          <a:cxnLst/>
          <a:rect l="0" t="0" r="0" b="0"/>
          <a:pathLst/>
        </a:custGeom>
        <a:solidFill>
          <a:schemeClr val="accent1"/>
        </a:solidFill>
        <a:ln>
          <a:noFill/>
        </a:ln>
        <a:effectLst/>
        <a:extLs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en-US" sz="3400" b="0" i="0" u="none" strike="noStrike" cap="none" normalizeH="0" baseline="0" smtClean="0">
            <a:ln>
              <a:noFill/>
            </a:ln>
            <a:solidFill>
              <a:srgbClr val="FFFFFF"/>
            </a:solidFill>
            <a:effectLst/>
            <a:latin typeface="Verdana" charset="0"/>
            <a:sym typeface="Verdana" charset="0"/>
          </a:defRPr>
        </a:defPPr>
      </a:lstStyle>
    </a:lnDef>
  </a:objectDefaults>
  <a:extraClrSchemeLst>
    <a:extraClrScheme>
      <a:clrScheme name="image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132</TotalTime>
  <Pages>0</Pages>
  <Words>5085</Words>
  <Characters>0</Characters>
  <Application>Microsoft Office PowerPoint</Application>
  <PresentationFormat>Custom</PresentationFormat>
  <Lines>0</Lines>
  <Paragraphs>523</Paragraphs>
  <Slides>58</Slides>
  <Notes>58</Notes>
  <HiddenSlides>0</HiddenSlides>
  <MMClips>2</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58</vt:i4>
      </vt:variant>
    </vt:vector>
  </HeadingPairs>
  <TitlesOfParts>
    <vt:vector size="66" baseType="lpstr">
      <vt:lpstr>Verdana</vt:lpstr>
      <vt:lpstr>Arial</vt:lpstr>
      <vt:lpstr>Wingdings</vt:lpstr>
      <vt:lpstr>ヒラギノ角ゴ ProN W3</vt:lpstr>
      <vt:lpstr>Times New Roman</vt:lpstr>
      <vt:lpstr>4_Recommending A Strategy</vt:lpstr>
      <vt:lpstr>1_Recommending A Strategy</vt:lpstr>
      <vt:lpstr>imageslide</vt:lpstr>
      <vt:lpstr>PowerPoint Presentation</vt:lpstr>
      <vt:lpstr>PowerPoint Presentation</vt:lpstr>
      <vt:lpstr>How we made Killzone 2 run 30fps</vt:lpstr>
      <vt:lpstr>What is deferred shading?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G-Buffer</vt:lpstr>
      <vt:lpstr>G-Buffer</vt:lpstr>
      <vt:lpstr>G-Buffer</vt:lpstr>
      <vt:lpstr>G-Buffer</vt:lpstr>
      <vt:lpstr>Light accumulation buffer</vt:lpstr>
      <vt:lpstr>Light accumulation buffer</vt:lpstr>
      <vt:lpstr>Lighting pass</vt:lpstr>
      <vt:lpstr>Avoid hard work where possible</vt:lpstr>
      <vt:lpstr>Lighting pass and MSAA</vt:lpstr>
      <vt:lpstr>Shadow map filtering distribution</vt:lpstr>
      <vt:lpstr>Sunlight</vt:lpstr>
      <vt:lpstr>Sunlight rendering - example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Sunlight rendering – Fake MSAA</vt:lpstr>
      <vt:lpstr>Sunlight – shadow map rendering</vt:lpstr>
      <vt:lpstr>Sunlight – shadow map rendering</vt:lpstr>
      <vt:lpstr>Sunlight – shadow map rendering</vt:lpstr>
      <vt:lpstr>Sunlight – shadow map rendering</vt:lpstr>
      <vt:lpstr>Sunlight – shadow map rendering</vt:lpstr>
      <vt:lpstr>PowerPoint Presentation</vt:lpstr>
      <vt:lpstr>Push buffer (PB) building</vt:lpstr>
      <vt:lpstr>KZ2 render memory allocator</vt:lpstr>
      <vt:lpstr>KZ2 render memory allocator</vt:lpstr>
      <vt:lpstr>Push buffer generation - example</vt:lpstr>
      <vt:lpstr>Push buffer generation - example</vt:lpstr>
      <vt:lpstr>Push buffer generation - example</vt:lpstr>
      <vt:lpstr>Push buffer generation - example</vt:lpstr>
      <vt:lpstr>Push buffer generation - example</vt:lpstr>
      <vt:lpstr>Push buffer generation - example</vt:lpstr>
      <vt:lpstr>Push buffer generation - example</vt:lpstr>
      <vt:lpstr>Push buffer generation - example</vt:lpstr>
      <vt:lpstr>Push buffer generation - example</vt:lpstr>
      <vt:lpstr>Push buffer generation - example</vt:lpstr>
      <vt:lpstr>Push buffer generation - example</vt:lpstr>
      <vt:lpstr>Push buffer generation - example</vt:lpstr>
      <vt:lpstr>Push buffer generation - example</vt:lpstr>
      <vt:lpstr>Push buffer generation - example</vt:lpstr>
      <vt:lpstr>Push buffer generation - example</vt:lpstr>
      <vt:lpstr>Conclusion</vt:lpstr>
      <vt:lpstr>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Michal Valient</dc:creator>
  <cp:lastModifiedBy>michal</cp:lastModifiedBy>
  <cp:revision>20</cp:revision>
  <dcterms:modified xsi:type="dcterms:W3CDTF">2011-10-12T17:49:48Z</dcterms:modified>
</cp:coreProperties>
</file>