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0"/>
  </p:notesMasterIdLst>
  <p:handoutMasterIdLst>
    <p:handoutMasterId r:id="rId21"/>
  </p:handoutMasterIdLst>
  <p:sldIdLst>
    <p:sldId id="271" r:id="rId2"/>
    <p:sldId id="276" r:id="rId3"/>
    <p:sldId id="287" r:id="rId4"/>
    <p:sldId id="273" r:id="rId5"/>
    <p:sldId id="275" r:id="rId6"/>
    <p:sldId id="274" r:id="rId7"/>
    <p:sldId id="297" r:id="rId8"/>
    <p:sldId id="295" r:id="rId9"/>
    <p:sldId id="278" r:id="rId10"/>
    <p:sldId id="298" r:id="rId11"/>
    <p:sldId id="301" r:id="rId12"/>
    <p:sldId id="280" r:id="rId13"/>
    <p:sldId id="299" r:id="rId14"/>
    <p:sldId id="300" r:id="rId15"/>
    <p:sldId id="296" r:id="rId16"/>
    <p:sldId id="283" r:id="rId17"/>
    <p:sldId id="282" r:id="rId18"/>
    <p:sldId id="294" r:id="rId19"/>
  </p:sldIdLst>
  <p:sldSz cx="9144000" cy="5143500" type="screen16x9"/>
  <p:notesSz cx="6858000" cy="9144000"/>
  <p:custDataLst>
    <p:tags r:id="rId22"/>
  </p:custDataLst>
  <p:defaultTextStyle>
    <a:defPPr>
      <a:defRPr lang="en-US"/>
    </a:defPPr>
    <a:lvl1pPr algn="r" rtl="0" fontAlgn="base">
      <a:spcBef>
        <a:spcPct val="0"/>
      </a:spcBef>
      <a:spcAft>
        <a:spcPct val="0"/>
      </a:spcAft>
      <a:defRPr kumimoji="1" sz="2400" kern="1200">
        <a:solidFill>
          <a:schemeClr val="tx1"/>
        </a:solidFill>
        <a:latin typeface="Verdana" pitchFamily="48" charset="0"/>
        <a:ea typeface="+mn-ea"/>
        <a:cs typeface="+mn-cs"/>
      </a:defRPr>
    </a:lvl1pPr>
    <a:lvl2pPr marL="457200" algn="r" rtl="0" fontAlgn="base">
      <a:spcBef>
        <a:spcPct val="0"/>
      </a:spcBef>
      <a:spcAft>
        <a:spcPct val="0"/>
      </a:spcAft>
      <a:defRPr kumimoji="1" sz="2400" kern="1200">
        <a:solidFill>
          <a:schemeClr val="tx1"/>
        </a:solidFill>
        <a:latin typeface="Verdana" pitchFamily="48" charset="0"/>
        <a:ea typeface="+mn-ea"/>
        <a:cs typeface="+mn-cs"/>
      </a:defRPr>
    </a:lvl2pPr>
    <a:lvl3pPr marL="914400" algn="r" rtl="0" fontAlgn="base">
      <a:spcBef>
        <a:spcPct val="0"/>
      </a:spcBef>
      <a:spcAft>
        <a:spcPct val="0"/>
      </a:spcAft>
      <a:defRPr kumimoji="1" sz="2400" kern="1200">
        <a:solidFill>
          <a:schemeClr val="tx1"/>
        </a:solidFill>
        <a:latin typeface="Verdana" pitchFamily="48" charset="0"/>
        <a:ea typeface="+mn-ea"/>
        <a:cs typeface="+mn-cs"/>
      </a:defRPr>
    </a:lvl3pPr>
    <a:lvl4pPr marL="1371600" algn="r" rtl="0" fontAlgn="base">
      <a:spcBef>
        <a:spcPct val="0"/>
      </a:spcBef>
      <a:spcAft>
        <a:spcPct val="0"/>
      </a:spcAft>
      <a:defRPr kumimoji="1" sz="2400" kern="1200">
        <a:solidFill>
          <a:schemeClr val="tx1"/>
        </a:solidFill>
        <a:latin typeface="Verdana" pitchFamily="48" charset="0"/>
        <a:ea typeface="+mn-ea"/>
        <a:cs typeface="+mn-cs"/>
      </a:defRPr>
    </a:lvl4pPr>
    <a:lvl5pPr marL="1828800" algn="r" rtl="0" fontAlgn="base">
      <a:spcBef>
        <a:spcPct val="0"/>
      </a:spcBef>
      <a:spcAft>
        <a:spcPct val="0"/>
      </a:spcAft>
      <a:defRPr kumimoji="1" sz="2400" kern="1200">
        <a:solidFill>
          <a:schemeClr val="tx1"/>
        </a:solidFill>
        <a:latin typeface="Verdana" pitchFamily="48" charset="0"/>
        <a:ea typeface="+mn-ea"/>
        <a:cs typeface="+mn-cs"/>
      </a:defRPr>
    </a:lvl5pPr>
    <a:lvl6pPr marL="2286000" algn="l" defTabSz="457200" rtl="0" eaLnBrk="1" latinLnBrk="0" hangingPunct="1">
      <a:defRPr kumimoji="1" sz="2400" kern="1200">
        <a:solidFill>
          <a:schemeClr val="tx1"/>
        </a:solidFill>
        <a:latin typeface="Verdana" pitchFamily="48" charset="0"/>
        <a:ea typeface="+mn-ea"/>
        <a:cs typeface="+mn-cs"/>
      </a:defRPr>
    </a:lvl6pPr>
    <a:lvl7pPr marL="2743200" algn="l" defTabSz="457200" rtl="0" eaLnBrk="1" latinLnBrk="0" hangingPunct="1">
      <a:defRPr kumimoji="1" sz="2400" kern="1200">
        <a:solidFill>
          <a:schemeClr val="tx1"/>
        </a:solidFill>
        <a:latin typeface="Verdana" pitchFamily="48" charset="0"/>
        <a:ea typeface="+mn-ea"/>
        <a:cs typeface="+mn-cs"/>
      </a:defRPr>
    </a:lvl7pPr>
    <a:lvl8pPr marL="3200400" algn="l" defTabSz="457200" rtl="0" eaLnBrk="1" latinLnBrk="0" hangingPunct="1">
      <a:defRPr kumimoji="1" sz="2400" kern="1200">
        <a:solidFill>
          <a:schemeClr val="tx1"/>
        </a:solidFill>
        <a:latin typeface="Verdana" pitchFamily="48" charset="0"/>
        <a:ea typeface="+mn-ea"/>
        <a:cs typeface="+mn-cs"/>
      </a:defRPr>
    </a:lvl8pPr>
    <a:lvl9pPr marL="3657600" algn="l" defTabSz="457200" rtl="0" eaLnBrk="1" latinLnBrk="0" hangingPunct="1">
      <a:defRPr kumimoji="1" sz="2400" kern="1200">
        <a:solidFill>
          <a:schemeClr val="tx1"/>
        </a:solidFill>
        <a:latin typeface="Verdana" pitchFamily="4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6600"/>
    <a:srgbClr val="FFCC00"/>
    <a:srgbClr val="996633"/>
    <a:srgbClr val="993300"/>
    <a:srgbClr val="FFCC99"/>
    <a:srgbClr val="CC99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103" autoAdjust="0"/>
  </p:normalViewPr>
  <p:slideViewPr>
    <p:cSldViewPr>
      <p:cViewPr>
        <p:scale>
          <a:sx n="100" d="100"/>
          <a:sy n="100" d="100"/>
        </p:scale>
        <p:origin x="-804" y="-6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Verdana" pitchFamily="45" charset="0"/>
              </a:defRPr>
            </a:lvl1pPr>
          </a:lstStyle>
          <a:p>
            <a:pPr>
              <a:defRPr/>
            </a:pPr>
            <a:endParaRPr lang="en-US"/>
          </a:p>
        </p:txBody>
      </p:sp>
      <p:sp>
        <p:nvSpPr>
          <p:cNvPr id="8601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Verdana" pitchFamily="45" charset="0"/>
              </a:defRPr>
            </a:lvl1pPr>
          </a:lstStyle>
          <a:p>
            <a:pPr>
              <a:defRPr/>
            </a:pPr>
            <a:endParaRPr lang="en-US"/>
          </a:p>
        </p:txBody>
      </p:sp>
      <p:sp>
        <p:nvSpPr>
          <p:cNvPr id="8602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Verdana" pitchFamily="45" charset="0"/>
              </a:defRPr>
            </a:lvl1pPr>
          </a:lstStyle>
          <a:p>
            <a:pPr>
              <a:defRPr/>
            </a:pPr>
            <a:endParaRPr lang="en-US"/>
          </a:p>
        </p:txBody>
      </p:sp>
      <p:sp>
        <p:nvSpPr>
          <p:cNvPr id="8602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Verdana" pitchFamily="45" charset="0"/>
              </a:defRPr>
            </a:lvl1pPr>
          </a:lstStyle>
          <a:p>
            <a:pPr>
              <a:defRPr/>
            </a:pPr>
            <a:fld id="{B5B8EDBE-E71A-4485-AEB1-C3F3E4558C7C}" type="slidenum">
              <a:rPr lang="en-US"/>
              <a:pPr>
                <a:defRPr/>
              </a:pPr>
              <a:t>‹#›</a:t>
            </a:fld>
            <a:endParaRPr lang="en-US"/>
          </a:p>
        </p:txBody>
      </p:sp>
    </p:spTree>
    <p:extLst>
      <p:ext uri="{BB962C8B-B14F-4D97-AF65-F5344CB8AC3E}">
        <p14:creationId xmlns:p14="http://schemas.microsoft.com/office/powerpoint/2010/main" val="8631427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kumimoji="0" sz="1200">
                <a:latin typeface="Verdana" pitchFamily="45" charset="0"/>
              </a:defRPr>
            </a:lvl1pPr>
          </a:lstStyle>
          <a:p>
            <a:pPr>
              <a:defRPr/>
            </a:pPr>
            <a:endParaRPr lang="en-US"/>
          </a:p>
        </p:txBody>
      </p:sp>
      <p:sp>
        <p:nvSpPr>
          <p:cNvPr id="8195" name="Rectangle 9"/>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kumimoji="0" sz="1200">
                <a:latin typeface="Verdana" pitchFamily="45" charset="0"/>
              </a:defRPr>
            </a:lvl1pPr>
          </a:lstStyle>
          <a:p>
            <a:pPr>
              <a:defRPr/>
            </a:pPr>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kumimoji="0" sz="1200">
                <a:latin typeface="Verdana" pitchFamily="45"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kumimoji="0" sz="1200">
                <a:latin typeface="Verdana" pitchFamily="45" charset="0"/>
              </a:defRPr>
            </a:lvl1pPr>
          </a:lstStyle>
          <a:p>
            <a:pPr>
              <a:defRPr/>
            </a:pPr>
            <a:fld id="{1A971900-241C-4E4A-BC3F-064FFF1686E9}" type="slidenum">
              <a:rPr lang="en-US"/>
              <a:pPr>
                <a:defRPr/>
              </a:pPr>
              <a:t>‹#›</a:t>
            </a:fld>
            <a:endParaRPr lang="en-US"/>
          </a:p>
        </p:txBody>
      </p:sp>
    </p:spTree>
    <p:extLst>
      <p:ext uri="{BB962C8B-B14F-4D97-AF65-F5344CB8AC3E}">
        <p14:creationId xmlns:p14="http://schemas.microsoft.com/office/powerpoint/2010/main" val="28390735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Verdana" pitchFamily="45" charset="0"/>
        <a:ea typeface="ヒラギノ角ゴ Pro W3" pitchFamily="80" charset="-128"/>
        <a:cs typeface="ヒラギノ角ゴ Pro W3" pitchFamily="80" charset="-128"/>
      </a:defRPr>
    </a:lvl1pPr>
    <a:lvl2pPr marL="4572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2pPr>
    <a:lvl3pPr marL="9144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3pPr>
    <a:lvl4pPr marL="13716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4pPr>
    <a:lvl5pPr marL="18288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FI" baseline="0" dirty="0" smtClean="0"/>
              <a:t>Introduction to ReView, some motivation behind it, then taking a look at the visualizing runtime flow, moving on to recording arbitrary data, then visualization of algorithms and closing with quick look behind the scenes.</a:t>
            </a:r>
            <a:endParaRPr lang="en-US"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FI" dirty="0" smtClean="0"/>
              <a:t>RPC</a:t>
            </a:r>
            <a:r>
              <a:rPr lang="fi-FI" baseline="0" dirty="0" smtClean="0"/>
              <a:t> system was refactored into ReView after realizing how much boiler-plate code needed to be done for every new feature that was added to the original concept.</a:t>
            </a:r>
            <a:endParaRPr lang="fi-FI" dirty="0" smtClean="0"/>
          </a:p>
          <a:p>
            <a:r>
              <a:rPr lang="fi-FI" dirty="0" smtClean="0"/>
              <a:t>This </a:t>
            </a:r>
            <a:r>
              <a:rPr lang="fi-FI" dirty="0" smtClean="0"/>
              <a:t>is important to allow for users</a:t>
            </a:r>
            <a:r>
              <a:rPr lang="fi-FI" baseline="0" dirty="0" smtClean="0"/>
              <a:t> to extend functionality easily. RPC system nicely forces separation of the tool / visualization from the client side code while it makes it still easy to do the communication</a:t>
            </a:r>
            <a:r>
              <a:rPr lang="fi-FI" baseline="0" dirty="0" smtClean="0"/>
              <a:t>.</a:t>
            </a:r>
          </a:p>
          <a:p>
            <a:endParaRPr lang="fi-FI" baseline="0" dirty="0" smtClean="0"/>
          </a:p>
          <a:p>
            <a:r>
              <a:rPr lang="fi-FI" baseline="0" dirty="0" smtClean="0"/>
              <a:t>Tool is made with C# using WinForms. VS Designer together with C# makes it nice to work with the UI side of things.</a:t>
            </a:r>
            <a:endParaRPr lang="en-US"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FI" baseline="0" dirty="0" smtClean="0"/>
              <a:t>Even when you have different means to visualize data it does not mean that it is easy to figure out how to visualize it best. Too often the easy way is chosen instead of the best way. </a:t>
            </a:r>
            <a:r>
              <a:rPr lang="fi-FI" baseline="0" dirty="0" smtClean="0"/>
              <a:t>Also, there is </a:t>
            </a:r>
            <a:r>
              <a:rPr lang="fi-FI" baseline="0" dirty="0" smtClean="0"/>
              <a:t>no silver bullet, </a:t>
            </a:r>
            <a:r>
              <a:rPr lang="fi-FI" baseline="0" dirty="0" smtClean="0"/>
              <a:t>when </a:t>
            </a:r>
            <a:r>
              <a:rPr lang="fi-FI" baseline="0" dirty="0" smtClean="0"/>
              <a:t>you want to have a good visualization that most likely means getting hands dirty in order to implement it</a:t>
            </a:r>
            <a:r>
              <a:rPr lang="fi-FI" baseline="0" dirty="0" smtClean="0"/>
              <a:t>.</a:t>
            </a:r>
          </a:p>
          <a:p>
            <a:endParaRPr lang="fi-FI" baseline="0" dirty="0" smtClean="0"/>
          </a:p>
          <a:p>
            <a:r>
              <a:rPr lang="fi-FI" baseline="0" dirty="0" smtClean="0"/>
              <a:t>Especially consider how time is being represented in the visualizations, you can collapse multiple phases / states into one single image, have interactive manipulation of the time frame or perhaps use a timeline to show events which can then be selected for closer inspection.</a:t>
            </a:r>
          </a:p>
          <a:p>
            <a:endParaRPr lang="fi-FI" baseline="0" dirty="0" smtClean="0"/>
          </a:p>
          <a:p>
            <a:r>
              <a:rPr lang="fi-FI" baseline="0" dirty="0" smtClean="0"/>
              <a:t>There are plenty of good books out there to help you figuring out how to create simple but powerful visualizations, one of my favorites is ’The Visual Display of Quantitative Information’ by Edward Tufte.</a:t>
            </a:r>
            <a:endParaRPr lang="fi-FI"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i-FI" dirty="0" smtClean="0"/>
              <a:t>These are some of the principles that I’ve had when</a:t>
            </a:r>
            <a:r>
              <a:rPr lang="fi-FI" baseline="0" dirty="0" smtClean="0"/>
              <a:t> working with visualization of game data. Minimizing the impact on client is important to have as little effect as possible on the gameplay itself, game should be able to run all the levels with roughly the same speed as without collecting all this information.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fi-FI"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fi-FI" baseline="0" dirty="0" smtClean="0"/>
              <a:t>Also, API should be very lean to have as little code added into the client as possible; this helps when code changes and you need to update the visualizing code as well.</a:t>
            </a:r>
          </a:p>
          <a:p>
            <a:pPr marL="0" marR="0" indent="0" algn="l" defTabSz="914400" rtl="0" eaLnBrk="0" fontAlgn="base" latinLnBrk="0" hangingPunct="0">
              <a:lnSpc>
                <a:spcPct val="100000"/>
              </a:lnSpc>
              <a:spcBef>
                <a:spcPct val="30000"/>
              </a:spcBef>
              <a:spcAft>
                <a:spcPct val="0"/>
              </a:spcAft>
              <a:buClrTx/>
              <a:buSzTx/>
              <a:buFontTx/>
              <a:buNone/>
              <a:tabLst/>
              <a:defRPr/>
            </a:pPr>
            <a:endParaRPr lang="fi-FI"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fi-FI" baseline="0" dirty="0" smtClean="0"/>
              <a:t>This can be achieved by having the tool running as a separate process and not store any debug information in client-side.</a:t>
            </a:r>
          </a:p>
          <a:p>
            <a:pPr marL="0" marR="0" indent="0" algn="l" defTabSz="914400" rtl="0" eaLnBrk="0" fontAlgn="base" latinLnBrk="0" hangingPunct="0">
              <a:lnSpc>
                <a:spcPct val="100000"/>
              </a:lnSpc>
              <a:spcBef>
                <a:spcPct val="30000"/>
              </a:spcBef>
              <a:spcAft>
                <a:spcPct val="0"/>
              </a:spcAft>
              <a:buClrTx/>
              <a:buSzTx/>
              <a:buFontTx/>
              <a:buNone/>
              <a:tabLst/>
              <a:defRPr/>
            </a:pPr>
            <a:endParaRPr lang="fi-FI"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fi-FI" baseline="0" dirty="0" smtClean="0"/>
              <a:t>UI for the tool / visualizer should not need user’s manual, also it should not distract the user from inspecting the actual data that is being shown.</a:t>
            </a:r>
          </a:p>
          <a:p>
            <a:pPr marL="0" marR="0" indent="0" algn="l" defTabSz="914400" rtl="0" eaLnBrk="0" fontAlgn="base" latinLnBrk="0" hangingPunct="0">
              <a:lnSpc>
                <a:spcPct val="100000"/>
              </a:lnSpc>
              <a:spcBef>
                <a:spcPct val="30000"/>
              </a:spcBef>
              <a:spcAft>
                <a:spcPct val="0"/>
              </a:spcAft>
              <a:buClrTx/>
              <a:buSzTx/>
              <a:buFontTx/>
              <a:buNone/>
              <a:tabLst/>
              <a:defRPr/>
            </a:pPr>
            <a:r>
              <a:rPr lang="fi-FI" baseline="0" dirty="0" smtClean="0"/>
              <a:t>Further, it will help to keep visualization simple as well by way of showing a good example.</a:t>
            </a:r>
            <a:endParaRPr lang="en-US"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FI" dirty="0" smtClean="0"/>
              <a:t>One</a:t>
            </a:r>
            <a:r>
              <a:rPr lang="fi-FI" baseline="0" dirty="0" smtClean="0"/>
              <a:t> of the first things that I try to understand when starting to work with a new system or code base, is how does the runtim flow look like and what are the major components. This was the case also when I started working with Killzone Shadowfall MP Bots, it took me only few days to hook up the visualization while I was reading documentation, asking questions and browsing through the code. After that I had the ability to see live how the runtime flow of various AI systems looked like.</a:t>
            </a:r>
          </a:p>
          <a:p>
            <a:endParaRPr lang="fi-FI" baseline="0" dirty="0" smtClean="0"/>
          </a:p>
          <a:p>
            <a:r>
              <a:rPr lang="fi-FI" baseline="0" dirty="0" smtClean="0"/>
              <a:t>Furthermore, even if you know how it </a:t>
            </a:r>
            <a:r>
              <a:rPr lang="fi-FI" b="1" baseline="0" dirty="0" smtClean="0"/>
              <a:t>should</a:t>
            </a:r>
            <a:r>
              <a:rPr lang="fi-FI" baseline="0" dirty="0" smtClean="0"/>
              <a:t> work, it might be difficult to verify that it </a:t>
            </a:r>
            <a:r>
              <a:rPr lang="fi-FI" b="1" baseline="0" dirty="0" smtClean="0"/>
              <a:t>actually does</a:t>
            </a:r>
            <a:r>
              <a:rPr lang="fi-FI" baseline="0" dirty="0" smtClean="0"/>
              <a:t> what it is supposed to do.</a:t>
            </a:r>
          </a:p>
          <a:p>
            <a:endParaRPr lang="fi-FI"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FI" dirty="0" smtClean="0"/>
              <a:t>First thing I wanted to solve was the runtime flow visualization of different</a:t>
            </a:r>
            <a:r>
              <a:rPr lang="fi-FI" baseline="0" dirty="0" smtClean="0"/>
              <a:t> components. Since I wanted to show both structure, in other words how to visualize ownership or dependencies of components, and full history of these individual instances, it made perfect sense to create a sequencer view similar to video editing tools.</a:t>
            </a:r>
          </a:p>
          <a:p>
            <a:r>
              <a:rPr lang="fi-FI" baseline="0" dirty="0" smtClean="0"/>
              <a:t>You get a temporal and structural view on your data simultaneously. It gives a good overview and at the same time you can focus your gaze to bring details about some specific component.</a:t>
            </a:r>
            <a:endParaRPr lang="en-US"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FI" dirty="0" smtClean="0"/>
              <a:t>There are two components</a:t>
            </a:r>
            <a:r>
              <a:rPr lang="fi-FI" baseline="0" dirty="0" smtClean="0"/>
              <a:t> in this view, tracks and items. Tracks have a parent which forms the hierarchy and items always belong to a track. Items may not overlap, to have a simple interface to deal with this constraint it is possible to let the tool to create child tracks automatically if no available track can be found for item. This was demonstrated in the video with ’anonymous concurrent tracks’.</a:t>
            </a:r>
          </a:p>
          <a:p>
            <a:r>
              <a:rPr lang="fi-FI" baseline="0" dirty="0" smtClean="0"/>
              <a:t>Each item in turn contains log entries which can be viewed when clicking on item. Each entry has a 32bit flag parameter which can be used to set different attributes for them. Tool lets user to assign a color for each attribute (32 in total) which allows easy and generalized interface to color items on the tracks.</a:t>
            </a:r>
          </a:p>
          <a:p>
            <a:r>
              <a:rPr lang="fi-FI" baseline="0" dirty="0" smtClean="0"/>
              <a:t>Since there might still be a lot of data, as was shown in the video, filtering can be done by using regular expressions or flags.</a:t>
            </a:r>
          </a:p>
          <a:p>
            <a:r>
              <a:rPr lang="fi-FI" baseline="0" dirty="0" smtClean="0"/>
              <a:t>Many game engines already have some kind of sequencer available so creating a view like this would probably be quite simple.</a:t>
            </a:r>
            <a:endParaRPr lang="en-US"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FI" dirty="0" smtClean="0"/>
              <a:t>After using the timeline</a:t>
            </a:r>
            <a:r>
              <a:rPr lang="fi-FI" baseline="0" dirty="0" smtClean="0"/>
              <a:t> view to get a good overview of the runtime flow and taking advantage of the history it became quickly annoying that it was not possible to ’rewind’ the game and observe how things looked at a specific point in time. Creating a system that would record everything or requiring full determinism from a game engine would, in most cases, be a tall order. Solution had to be something simple which would not require massive changes on the client side.</a:t>
            </a:r>
          </a:p>
          <a:p>
            <a:r>
              <a:rPr lang="fi-FI" baseline="0" dirty="0" smtClean="0"/>
              <a:t>Idea for Binary Storage came from multiplayer code which was sending information to other clients about state of an object. Why not just send this information to a server that marks the sender ID, time and stores it for later re-use. When sending information back the component serializing the information receives it back and can then deserialize it and set the current state to match. It would not often be a huge change to add serialize and deserialize functions for a game object which in addition would have a double-buffered state that is used in the game logic and rendering. This simply means that when receiving information back you can set that to be in the buffer to use while retaining the actual current state in the object. In other words not overwriting current state with debug state.</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FI" dirty="0" smtClean="0"/>
              <a:t>The</a:t>
            </a:r>
            <a:r>
              <a:rPr lang="fi-FI" baseline="0" dirty="0" smtClean="0"/>
              <a:t> most recent addition into ReView came after I got frustrated working with few ’trivial’ problems; convex hull generation and Delaunay triangulation. I completed both of them eventually with the usual way of debugging and observing end results. While working with these I run into several visualizations in the web of different algorithms solving these problems and started wondering, why couldn’t I have a simple way to visualize and observer step-by-step what my algorithms were doing.</a:t>
            </a:r>
          </a:p>
          <a:p>
            <a:r>
              <a:rPr lang="fi-FI" baseline="0" dirty="0" smtClean="0"/>
              <a:t>First solution I tried was to utilize the Binary Storage and then write a separate simple rendering of that data but very soon it became too cumbersome to send different rendering primitives to the storage and create the visualizations separately. Nicely packaged remote debug renderer sounded like a much better idea and that’s what I started working with.</a:t>
            </a:r>
            <a:endParaRPr lang="en-US"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i-FI" dirty="0" smtClean="0"/>
              <a:t>Try to</a:t>
            </a:r>
            <a:r>
              <a:rPr lang="fi-FI" baseline="0" dirty="0" smtClean="0"/>
              <a:t> keep the interface as simple and clean as possible. ReView assumes that users are able to extend the interface and tool when the need arises, this allows for a more specific interface.</a:t>
            </a:r>
            <a:endParaRPr lang="en-US"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descr="GDC14_PPT_Title_AI.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1291"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666750"/>
            <a:ext cx="8077200" cy="781050"/>
          </a:xfrm>
          <a:prstGeom prst="rect">
            <a:avLst/>
          </a:prstGeom>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533400" y="1504950"/>
            <a:ext cx="8077200" cy="2743200"/>
          </a:xfrm>
          <a:prstGeom prst="rect">
            <a:avLst/>
          </a:prstGeom>
        </p:spPr>
        <p:txBody>
          <a:bodyPr/>
          <a:lstStyle>
            <a:lvl1pPr indent="-27432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GDC14_PPT_Content_AI.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9141291" cy="5143500"/>
          </a:xfrm>
          <a:prstGeom prst="rect">
            <a:avLst/>
          </a:prstGeom>
        </p:spPr>
      </p:pic>
    </p:spTree>
  </p:cSld>
  <p:clrMap bg1="dk2" tx1="lt1" bg2="dk1" tx2="lt2" accent1="accent1" accent2="accent2" accent3="accent3" accent4="accent4" accent5="accent5" accent6="accent6" hlink="hlink" folHlink="folHlink"/>
  <p:sldLayoutIdLst>
    <p:sldLayoutId id="2147483671" r:id="rId1"/>
    <p:sldLayoutId id="2147483672" r:id="rId2"/>
  </p:sldLayoutIdLst>
  <p:txStyles>
    <p:titleStyle>
      <a:lvl1pPr algn="l" rtl="0" eaLnBrk="0" fontAlgn="base" hangingPunct="0">
        <a:spcBef>
          <a:spcPct val="0"/>
        </a:spcBef>
        <a:spcAft>
          <a:spcPct val="0"/>
        </a:spcAft>
        <a:defRPr sz="3600">
          <a:solidFill>
            <a:srgbClr val="000000"/>
          </a:solidFill>
          <a:latin typeface="+mj-lt"/>
          <a:ea typeface="ヒラギノ角ゴ Pro W3" pitchFamily="80" charset="-128"/>
          <a:cs typeface="ヒラギノ角ゴ Pro W3" pitchFamily="80" charset="-128"/>
        </a:defRPr>
      </a:lvl1pPr>
      <a:lvl2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2pPr>
      <a:lvl3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3pPr>
      <a:lvl4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4pPr>
      <a:lvl5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5pPr>
      <a:lvl6pPr marL="457200" algn="l" rtl="0" fontAlgn="base">
        <a:spcBef>
          <a:spcPct val="0"/>
        </a:spcBef>
        <a:spcAft>
          <a:spcPct val="0"/>
        </a:spcAft>
        <a:defRPr sz="4000">
          <a:solidFill>
            <a:srgbClr val="000000"/>
          </a:solidFill>
          <a:latin typeface="Verdana" pitchFamily="45" charset="0"/>
        </a:defRPr>
      </a:lvl6pPr>
      <a:lvl7pPr marL="914400" algn="l" rtl="0" fontAlgn="base">
        <a:spcBef>
          <a:spcPct val="0"/>
        </a:spcBef>
        <a:spcAft>
          <a:spcPct val="0"/>
        </a:spcAft>
        <a:defRPr sz="4000">
          <a:solidFill>
            <a:srgbClr val="000000"/>
          </a:solidFill>
          <a:latin typeface="Verdana" pitchFamily="45" charset="0"/>
        </a:defRPr>
      </a:lvl7pPr>
      <a:lvl8pPr marL="1371600" algn="l" rtl="0" fontAlgn="base">
        <a:spcBef>
          <a:spcPct val="0"/>
        </a:spcBef>
        <a:spcAft>
          <a:spcPct val="0"/>
        </a:spcAft>
        <a:defRPr sz="4000">
          <a:solidFill>
            <a:srgbClr val="000000"/>
          </a:solidFill>
          <a:latin typeface="Verdana" pitchFamily="45" charset="0"/>
        </a:defRPr>
      </a:lvl8pPr>
      <a:lvl9pPr marL="1828800" algn="l" rtl="0" fontAlgn="base">
        <a:spcBef>
          <a:spcPct val="0"/>
        </a:spcBef>
        <a:spcAft>
          <a:spcPct val="0"/>
        </a:spcAft>
        <a:defRPr sz="4000">
          <a:solidFill>
            <a:srgbClr val="000000"/>
          </a:solidFill>
          <a:latin typeface="Verdana" pitchFamily="45" charset="0"/>
        </a:defRPr>
      </a:lvl9pPr>
    </p:titleStyle>
    <p:bodyStyle>
      <a:lvl1pPr marL="0" indent="0" algn="l" rtl="0" eaLnBrk="0" fontAlgn="base" hangingPunct="0">
        <a:spcBef>
          <a:spcPct val="20000"/>
        </a:spcBef>
        <a:spcAft>
          <a:spcPct val="0"/>
        </a:spcAft>
        <a:buClr>
          <a:srgbClr val="000000"/>
        </a:buClr>
        <a:buSzPct val="75000"/>
        <a:buFont typeface="Verdana" pitchFamily="34" charset="0"/>
        <a:buChar char="●"/>
        <a:defRPr sz="2800">
          <a:solidFill>
            <a:srgbClr val="000000"/>
          </a:solidFill>
          <a:latin typeface="+mn-lt"/>
          <a:ea typeface="ヒラギノ角ゴ Pro W3" pitchFamily="80" charset="-128"/>
          <a:cs typeface="ヒラギノ角ゴ Pro W3" pitchFamily="80" charset="-128"/>
        </a:defRPr>
      </a:lvl1pPr>
      <a:lvl2pPr marL="742950" indent="-285750" algn="l" rtl="0" eaLnBrk="0" fontAlgn="base" hangingPunct="0">
        <a:spcBef>
          <a:spcPct val="20000"/>
        </a:spcBef>
        <a:spcAft>
          <a:spcPct val="0"/>
        </a:spcAft>
        <a:buClr>
          <a:srgbClr val="000000"/>
        </a:buClr>
        <a:buSzPct val="75000"/>
        <a:buFont typeface="Verdana" pitchFamily="34" charset="0"/>
        <a:buChar char="●"/>
        <a:defRPr sz="2400">
          <a:solidFill>
            <a:srgbClr val="000000"/>
          </a:solidFill>
          <a:latin typeface="+mn-lt"/>
          <a:ea typeface="ヒラギノ角ゴ Pro W3" pitchFamily="45" charset="-128"/>
        </a:defRPr>
      </a:lvl2pPr>
      <a:lvl3pPr marL="914400" indent="0" algn="l" rtl="0" eaLnBrk="0" fontAlgn="base" hangingPunct="0">
        <a:spcBef>
          <a:spcPct val="20000"/>
        </a:spcBef>
        <a:spcAft>
          <a:spcPct val="0"/>
        </a:spcAft>
        <a:buClr>
          <a:srgbClr val="000000"/>
        </a:buClr>
        <a:buSzPct val="75000"/>
        <a:buFont typeface="Verdana" pitchFamily="34" charset="0"/>
        <a:buChar char="●"/>
        <a:defRPr sz="2000">
          <a:solidFill>
            <a:srgbClr val="000000"/>
          </a:solidFill>
          <a:latin typeface="+mn-lt"/>
          <a:ea typeface="ヒラギノ角ゴ Pro W3" pitchFamily="45" charset="-128"/>
        </a:defRPr>
      </a:lvl3pPr>
      <a:lvl4pPr marL="1371600" indent="0" algn="l" rtl="0" eaLnBrk="0" fontAlgn="base" hangingPunct="0">
        <a:spcBef>
          <a:spcPct val="20000"/>
        </a:spcBef>
        <a:spcAft>
          <a:spcPct val="0"/>
        </a:spcAft>
        <a:buClr>
          <a:srgbClr val="000000"/>
        </a:buClr>
        <a:buSzPct val="70000"/>
        <a:buFont typeface="Verdana" pitchFamily="34" charset="0"/>
        <a:buChar char="●"/>
        <a:defRPr baseline="0">
          <a:solidFill>
            <a:srgbClr val="000000"/>
          </a:solidFill>
          <a:latin typeface="+mn-lt"/>
          <a:ea typeface="ヒラギノ角ゴ Pro W3" pitchFamily="45" charset="-128"/>
        </a:defRPr>
      </a:lvl4pPr>
      <a:lvl5pPr marL="1828800" indent="0" algn="l" rtl="0" eaLnBrk="0" fontAlgn="base" hangingPunct="0">
        <a:spcBef>
          <a:spcPct val="20000"/>
        </a:spcBef>
        <a:spcAft>
          <a:spcPct val="0"/>
        </a:spcAft>
        <a:buClr>
          <a:srgbClr val="000000"/>
        </a:buClr>
        <a:buSzPct val="75000"/>
        <a:buFont typeface="Verdana" pitchFamily="34" charset="0"/>
        <a:buChar char="●"/>
        <a:defRPr>
          <a:solidFill>
            <a:srgbClr val="000000"/>
          </a:solidFill>
          <a:latin typeface="+mn-lt"/>
          <a:ea typeface="ヒラギノ角ゴ Pro W3" pitchFamily="45" charset="-128"/>
        </a:defRPr>
      </a:lvl5pPr>
      <a:lvl6pPr marL="25146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6pPr>
      <a:lvl7pPr marL="29718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7pPr>
      <a:lvl8pPr marL="34290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8pPr>
      <a:lvl9pPr marL="38862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C:\Users\Mika\Desktop\GDC14\convex_delaunay_intro.mp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C:\Users\Mika\Desktop\GDC14\delaunay_fail_regular_grid.mp4"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reviewtool.net/"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C:\Users\mika.vehkala\Desktop\gdc14_videos\timeline_demo_new_01.mp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1276350"/>
            <a:ext cx="7924800" cy="2286000"/>
          </a:xfrm>
          <a:prstGeom prst="rect">
            <a:avLst/>
          </a:prstGeom>
        </p:spPr>
        <p:txBody>
          <a:bodyPr/>
          <a:lstStyle/>
          <a:p>
            <a:r>
              <a:rPr lang="en-US" sz="3200" dirty="0" smtClean="0"/>
              <a:t>Out of Sight, Out of Mind: Improving Visualization of AI Info</a:t>
            </a:r>
            <a:br>
              <a:rPr lang="en-US" sz="3200" dirty="0" smtClean="0"/>
            </a:br>
            <a:r>
              <a:rPr lang="en-US" sz="3200" dirty="0"/>
              <a:t/>
            </a:r>
            <a:br>
              <a:rPr lang="en-US" sz="3200" dirty="0"/>
            </a:br>
            <a:r>
              <a:rPr lang="en-US" sz="2000" b="1" dirty="0" smtClean="0"/>
              <a:t>Mika </a:t>
            </a:r>
            <a:r>
              <a:rPr lang="en-US" sz="2000" b="1" dirty="0" err="1" smtClean="0"/>
              <a:t>Vehkala</a:t>
            </a:r>
            <a:r>
              <a:rPr lang="en-US" sz="2000" dirty="0"/>
              <a:t/>
            </a:r>
            <a:br>
              <a:rPr lang="en-US" sz="2000" dirty="0"/>
            </a:br>
            <a:r>
              <a:rPr lang="en-US" sz="2000" dirty="0" smtClean="0"/>
              <a:t>Principal Game Tech Programmer @ Guerrilla Games</a:t>
            </a:r>
            <a:endParaRPr lang="en-US" sz="2000" dirty="0"/>
          </a:p>
        </p:txBody>
      </p:sp>
    </p:spTree>
    <p:extLst>
      <p:ext uri="{BB962C8B-B14F-4D97-AF65-F5344CB8AC3E}">
        <p14:creationId xmlns:p14="http://schemas.microsoft.com/office/powerpoint/2010/main" val="6717441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_compressed_soldi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Use in Killzone Shadowfall</a:t>
            </a:r>
            <a:endParaRPr lang="en-US" dirty="0"/>
          </a:p>
        </p:txBody>
      </p:sp>
      <p:sp>
        <p:nvSpPr>
          <p:cNvPr id="3" name="Content Placeholder 2"/>
          <p:cNvSpPr>
            <a:spLocks noGrp="1"/>
          </p:cNvSpPr>
          <p:nvPr>
            <p:ph sz="quarter" idx="10"/>
          </p:nvPr>
        </p:nvSpPr>
        <p:spPr/>
        <p:txBody>
          <a:bodyPr/>
          <a:lstStyle/>
          <a:p>
            <a:r>
              <a:rPr lang="fi-FI" dirty="0" smtClean="0"/>
              <a:t>MP Bot AI debugging and validation</a:t>
            </a:r>
          </a:p>
          <a:p>
            <a:r>
              <a:rPr lang="fi-FI" dirty="0" smtClean="0"/>
              <a:t>Animation output debugging</a:t>
            </a:r>
          </a:p>
          <a:p>
            <a:pPr lvl="1"/>
            <a:r>
              <a:rPr lang="fi-FI" dirty="0" smtClean="0"/>
              <a:t>Player</a:t>
            </a:r>
          </a:p>
          <a:p>
            <a:pPr lvl="1"/>
            <a:r>
              <a:rPr lang="fi-FI" dirty="0" smtClean="0"/>
              <a:t>NPCs</a:t>
            </a:r>
          </a:p>
          <a:p>
            <a:r>
              <a:rPr lang="fi-FI" dirty="0" smtClean="0"/>
              <a:t>Took ~1 week to integrate and hook-up debug calls</a:t>
            </a:r>
          </a:p>
        </p:txBody>
      </p:sp>
    </p:spTree>
    <p:extLst>
      <p:ext uri="{BB962C8B-B14F-4D97-AF65-F5344CB8AC3E}">
        <p14:creationId xmlns:p14="http://schemas.microsoft.com/office/powerpoint/2010/main" val="2759803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Part III - Visualizing Algorithms</a:t>
            </a:r>
            <a:endParaRPr lang="en-US" dirty="0"/>
          </a:p>
        </p:txBody>
      </p:sp>
      <p:sp>
        <p:nvSpPr>
          <p:cNvPr id="3" name="Content Placeholder 2"/>
          <p:cNvSpPr>
            <a:spLocks noGrp="1"/>
          </p:cNvSpPr>
          <p:nvPr>
            <p:ph sz="quarter" idx="10"/>
          </p:nvPr>
        </p:nvSpPr>
        <p:spPr/>
        <p:txBody>
          <a:bodyPr/>
          <a:lstStyle/>
          <a:p>
            <a:r>
              <a:rPr lang="fi-FI" dirty="0" smtClean="0"/>
              <a:t>How to visualize algorithms</a:t>
            </a:r>
          </a:p>
          <a:p>
            <a:pPr lvl="1"/>
            <a:r>
              <a:rPr lang="fi-FI" dirty="0" smtClean="0"/>
              <a:t>Not just the end result but step-by-step</a:t>
            </a:r>
          </a:p>
          <a:p>
            <a:r>
              <a:rPr lang="fi-FI" dirty="0" smtClean="0"/>
              <a:t>No access to renderer</a:t>
            </a:r>
          </a:p>
          <a:p>
            <a:pPr lvl="1"/>
            <a:r>
              <a:rPr lang="fi-FI" dirty="0" smtClean="0"/>
              <a:t>Long turn-around time to use in-game rendering</a:t>
            </a:r>
          </a:p>
          <a:p>
            <a:r>
              <a:rPr lang="fi-FI" dirty="0" smtClean="0"/>
              <a:t>Also, alternative viewport</a:t>
            </a:r>
          </a:p>
          <a:p>
            <a:pPr lvl="1"/>
            <a:endParaRPr lang="fi-FI"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vex_delaunay_intro.mp4">
            <a:hlinkClick r:id="" action="ppaction://media"/>
          </p:cNvPr>
          <p:cNvPicPr>
            <a:picLocks noRot="1" noChangeAspect="1"/>
          </p:cNvPicPr>
          <p:nvPr>
            <a:videoFile r:link="rId1"/>
          </p:nvPr>
        </p:nvPicPr>
        <p:blipFill>
          <a:blip r:embed="rId3"/>
          <a:stretch>
            <a:fillRect/>
          </a:stretch>
        </p:blipFill>
        <p:spPr>
          <a:xfrm>
            <a:off x="0" y="-85725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elaunay_fail_regular_grid.mp4">
            <a:hlinkClick r:id="" action="ppaction://media"/>
          </p:cNvPr>
          <p:cNvPicPr>
            <a:picLocks noRot="1" noChangeAspect="1"/>
          </p:cNvPicPr>
          <p:nvPr>
            <a:videoFile r:link="rId1"/>
          </p:nvPr>
        </p:nvPicPr>
        <p:blipFill>
          <a:blip r:embed="rId3"/>
          <a:stretch>
            <a:fillRect/>
          </a:stretch>
        </p:blipFill>
        <p:spPr>
          <a:xfrm>
            <a:off x="0" y="-85725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Part IV - Behind the scenes</a:t>
            </a:r>
            <a:endParaRPr lang="en-US" dirty="0"/>
          </a:p>
        </p:txBody>
      </p:sp>
      <p:sp>
        <p:nvSpPr>
          <p:cNvPr id="3" name="Content Placeholder 2"/>
          <p:cNvSpPr>
            <a:spLocks noGrp="1"/>
          </p:cNvSpPr>
          <p:nvPr>
            <p:ph sz="quarter" idx="10"/>
          </p:nvPr>
        </p:nvSpPr>
        <p:spPr/>
        <p:txBody>
          <a:bodyPr/>
          <a:lstStyle/>
          <a:p>
            <a:r>
              <a:rPr lang="fi-FI" dirty="0" smtClean="0"/>
              <a:t>Quick look at client-side code</a:t>
            </a:r>
            <a:endParaRPr lang="en-US" dirty="0"/>
          </a:p>
        </p:txBody>
      </p:sp>
      <p:sp>
        <p:nvSpPr>
          <p:cNvPr id="4" name="Content Placeholder 2"/>
          <p:cNvSpPr txBox="1">
            <a:spLocks/>
          </p:cNvSpPr>
          <p:nvPr/>
        </p:nvSpPr>
        <p:spPr>
          <a:xfrm>
            <a:off x="533400" y="2190750"/>
            <a:ext cx="8305800" cy="2743200"/>
          </a:xfrm>
          <a:prstGeom prst="rect">
            <a:avLst/>
          </a:prstGeom>
        </p:spPr>
        <p:txBody>
          <a:bodyPr/>
          <a:lstStyle/>
          <a:p>
            <a:pPr marL="0" marR="0" lvl="0" indent="-274320" algn="l" defTabSz="914400" rtl="0" eaLnBrk="0" fontAlgn="base" latinLnBrk="0" hangingPunct="0">
              <a:lnSpc>
                <a:spcPct val="100000"/>
              </a:lnSpc>
              <a:spcBef>
                <a:spcPct val="20000"/>
              </a:spcBef>
              <a:spcAft>
                <a:spcPct val="0"/>
              </a:spcAft>
              <a:buClr>
                <a:srgbClr val="000000"/>
              </a:buClr>
              <a:buSzPct val="75000"/>
              <a:buFont typeface="Verdana" pitchFamily="34" charset="0"/>
              <a:buNone/>
              <a:tabLst/>
              <a:defRPr/>
            </a:pPr>
            <a:r>
              <a:rPr kumimoji="0" lang="en-US" sz="1600" b="0" i="0" u="none" strike="noStrike" kern="0" cap="none" spc="0" normalizeH="0" baseline="0" noProof="0" dirty="0" smtClean="0">
                <a:ln>
                  <a:noFill/>
                </a:ln>
                <a:solidFill>
                  <a:srgbClr val="0070C0"/>
                </a:solidFill>
                <a:effectLst/>
                <a:uLnTx/>
                <a:uFillTx/>
                <a:latin typeface="Consolas" pitchFamily="49" charset="0"/>
                <a:ea typeface="ヒラギノ角ゴ Pro W3" pitchFamily="80" charset="-128"/>
                <a:cs typeface="Consolas" pitchFamily="49" charset="0"/>
              </a:rPr>
              <a:t>Connect</a:t>
            </a:r>
            <a:r>
              <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a:t>
            </a:r>
            <a:r>
              <a:rPr kumimoji="0" lang="en-US" sz="1600" b="0" i="0" u="none" strike="noStrike" kern="0" cap="none" spc="0" normalizeH="0" baseline="0" noProof="0" dirty="0" err="1" smtClean="0">
                <a:ln>
                  <a:noFill/>
                </a:ln>
                <a:solidFill>
                  <a:srgbClr val="000000"/>
                </a:solidFill>
                <a:effectLst/>
                <a:uLnTx/>
                <a:uFillTx/>
                <a:latin typeface="Consolas" pitchFamily="49" charset="0"/>
                <a:ea typeface="ヒラギノ角ゴ Pro W3" pitchFamily="80" charset="-128"/>
                <a:cs typeface="Consolas" pitchFamily="49" charset="0"/>
              </a:rPr>
              <a:t>localhost</a:t>
            </a:r>
            <a:r>
              <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 5000);</a:t>
            </a:r>
          </a:p>
          <a:p>
            <a:pPr marL="0" marR="0" lvl="0" indent="-274320" algn="l" defTabSz="914400" rtl="0" eaLnBrk="0" fontAlgn="base" latinLnBrk="0" hangingPunct="0">
              <a:lnSpc>
                <a:spcPct val="100000"/>
              </a:lnSpc>
              <a:spcBef>
                <a:spcPct val="20000"/>
              </a:spcBef>
              <a:spcAft>
                <a:spcPct val="0"/>
              </a:spcAft>
              <a:buClr>
                <a:srgbClr val="000000"/>
              </a:buClr>
              <a:buSzPct val="75000"/>
              <a:buFont typeface="Verdana" pitchFamily="34" charset="0"/>
              <a:buNone/>
              <a:tabLst/>
              <a:defRPr/>
            </a:pPr>
            <a:endParaRPr kumimoji="0" lang="fi-FI"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endParaRPr>
          </a:p>
          <a:p>
            <a:pPr marL="0" marR="0" lvl="0" indent="-274320" algn="l" defTabSz="914400" rtl="0" eaLnBrk="0" fontAlgn="base" latinLnBrk="0" hangingPunct="0">
              <a:lnSpc>
                <a:spcPct val="100000"/>
              </a:lnSpc>
              <a:spcBef>
                <a:spcPct val="20000"/>
              </a:spcBef>
              <a:spcAft>
                <a:spcPct val="0"/>
              </a:spcAft>
              <a:buClr>
                <a:srgbClr val="000000"/>
              </a:buClr>
              <a:buSzPct val="75000"/>
              <a:buFont typeface="Verdana" pitchFamily="34" charset="0"/>
              <a:buNone/>
              <a:tabLst/>
              <a:defRPr/>
            </a:pPr>
            <a:r>
              <a:rPr kumimoji="0" lang="en-US" sz="1600" b="0" i="0" u="none" strike="noStrike" kern="0" cap="none" spc="0" normalizeH="0" baseline="0" noProof="0" dirty="0" err="1" smtClean="0">
                <a:ln>
                  <a:noFill/>
                </a:ln>
                <a:solidFill>
                  <a:srgbClr val="0070C0"/>
                </a:solidFill>
                <a:effectLst/>
                <a:uLnTx/>
                <a:uFillTx/>
                <a:latin typeface="Consolas" pitchFamily="49" charset="0"/>
                <a:ea typeface="ヒラギノ角ゴ Pro W3" pitchFamily="80" charset="-128"/>
                <a:cs typeface="Consolas" pitchFamily="49" charset="0"/>
              </a:rPr>
              <a:t>AddLine</a:t>
            </a:r>
            <a:r>
              <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(time, duration, </a:t>
            </a:r>
            <a:r>
              <a:rPr kumimoji="0" lang="en-US" sz="1600" b="0" i="0" u="none" strike="noStrike" kern="0" cap="none" spc="0" normalizeH="0" baseline="0" noProof="0" dirty="0" err="1" smtClean="0">
                <a:ln>
                  <a:noFill/>
                </a:ln>
                <a:solidFill>
                  <a:srgbClr val="000000"/>
                </a:solidFill>
                <a:effectLst/>
                <a:uLnTx/>
                <a:uFillTx/>
                <a:latin typeface="Consolas" pitchFamily="49" charset="0"/>
                <a:ea typeface="ヒラギノ角ゴ Pro W3" pitchFamily="80" charset="-128"/>
                <a:cs typeface="Consolas" pitchFamily="49" charset="0"/>
              </a:rPr>
              <a:t>pointA</a:t>
            </a:r>
            <a:r>
              <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 </a:t>
            </a:r>
            <a:r>
              <a:rPr kumimoji="0" lang="en-US" sz="1600" b="0" i="0" u="none" strike="noStrike" kern="0" cap="none" spc="0" normalizeH="0" baseline="0" noProof="0" dirty="0" err="1" smtClean="0">
                <a:ln>
                  <a:noFill/>
                </a:ln>
                <a:solidFill>
                  <a:srgbClr val="000000"/>
                </a:solidFill>
                <a:effectLst/>
                <a:uLnTx/>
                <a:uFillTx/>
                <a:latin typeface="Consolas" pitchFamily="49" charset="0"/>
                <a:ea typeface="ヒラギノ角ゴ Pro W3" pitchFamily="80" charset="-128"/>
                <a:cs typeface="Consolas" pitchFamily="49" charset="0"/>
              </a:rPr>
              <a:t>pointB</a:t>
            </a:r>
            <a:r>
              <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 Color32.Black);</a:t>
            </a:r>
          </a:p>
          <a:p>
            <a:pPr marL="0" marR="0" lvl="0" indent="-274320" algn="l" defTabSz="914400" rtl="0" eaLnBrk="0" fontAlgn="base" latinLnBrk="0" hangingPunct="0">
              <a:lnSpc>
                <a:spcPct val="100000"/>
              </a:lnSpc>
              <a:spcBef>
                <a:spcPct val="20000"/>
              </a:spcBef>
              <a:spcAft>
                <a:spcPct val="0"/>
              </a:spcAft>
              <a:buClr>
                <a:srgbClr val="000000"/>
              </a:buClr>
              <a:buSzPct val="75000"/>
              <a:buFont typeface="Verdana" pitchFamily="34" charset="0"/>
              <a:buNone/>
              <a:tabLst/>
              <a:defRPr/>
            </a:pPr>
            <a:r>
              <a:rPr kumimoji="0" lang="en-US" sz="1600" b="0" i="0" u="none" strike="noStrike" kern="0" cap="none" spc="0" normalizeH="0" baseline="0" noProof="0" dirty="0" err="1" smtClean="0">
                <a:ln>
                  <a:noFill/>
                </a:ln>
                <a:solidFill>
                  <a:srgbClr val="00B050"/>
                </a:solidFill>
                <a:effectLst/>
                <a:uLnTx/>
                <a:uFillTx/>
                <a:latin typeface="Consolas" pitchFamily="49" charset="0"/>
                <a:ea typeface="ヒラギノ角ゴ Pro W3" pitchFamily="80" charset="-128"/>
                <a:cs typeface="Consolas" pitchFamily="49" charset="0"/>
              </a:rPr>
              <a:t>box_id</a:t>
            </a:r>
            <a:r>
              <a:rPr kumimoji="0" lang="en-US" sz="1600" b="0" i="0" u="none" strike="noStrike" kern="0" cap="none" spc="0" normalizeH="0" baseline="0" noProof="0" dirty="0" smtClean="0">
                <a:ln>
                  <a:noFill/>
                </a:ln>
                <a:solidFill>
                  <a:schemeClr val="bg1"/>
                </a:solidFill>
                <a:effectLst/>
                <a:uLnTx/>
                <a:uFillTx/>
                <a:latin typeface="Consolas" pitchFamily="49" charset="0"/>
                <a:ea typeface="ヒラギノ角ゴ Pro W3" pitchFamily="80" charset="-128"/>
                <a:cs typeface="Consolas" pitchFamily="49" charset="0"/>
              </a:rPr>
              <a:t> = </a:t>
            </a:r>
            <a:r>
              <a:rPr kumimoji="0" lang="en-US" sz="1600" b="0" i="0" u="none" strike="noStrike" kern="0" cap="none" spc="0" normalizeH="0" baseline="0" noProof="0" dirty="0" err="1" smtClean="0">
                <a:ln>
                  <a:noFill/>
                </a:ln>
                <a:solidFill>
                  <a:srgbClr val="0070C0"/>
                </a:solidFill>
                <a:effectLst/>
                <a:uLnTx/>
                <a:uFillTx/>
                <a:latin typeface="Consolas" pitchFamily="49" charset="0"/>
                <a:ea typeface="ヒラギノ角ゴ Pro W3" pitchFamily="80" charset="-128"/>
                <a:cs typeface="Consolas" pitchFamily="49" charset="0"/>
              </a:rPr>
              <a:t>AddBox</a:t>
            </a:r>
            <a:r>
              <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(time, </a:t>
            </a:r>
            <a:r>
              <a:rPr kumimoji="0" lang="en-US" sz="1600" b="0" i="0" u="none" strike="noStrike" kern="0" cap="none" spc="0" normalizeH="0" baseline="0" noProof="0" dirty="0" err="1" smtClean="0">
                <a:ln>
                  <a:noFill/>
                </a:ln>
                <a:solidFill>
                  <a:srgbClr val="000000"/>
                </a:solidFill>
                <a:effectLst/>
                <a:uLnTx/>
                <a:uFillTx/>
                <a:latin typeface="Consolas" pitchFamily="49" charset="0"/>
                <a:ea typeface="ヒラギノ角ゴ Pro W3" pitchFamily="80" charset="-128"/>
                <a:cs typeface="Consolas" pitchFamily="49" charset="0"/>
              </a:rPr>
              <a:t>Inf</a:t>
            </a:r>
            <a:r>
              <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 </a:t>
            </a:r>
            <a:r>
              <a:rPr kumimoji="0" lang="en-US" sz="1600" b="0" i="0" u="none" strike="noStrike" kern="0" cap="none" spc="0" normalizeH="0" baseline="0" noProof="0" dirty="0" err="1" smtClean="0">
                <a:ln>
                  <a:noFill/>
                </a:ln>
                <a:solidFill>
                  <a:srgbClr val="000000"/>
                </a:solidFill>
                <a:effectLst/>
                <a:uLnTx/>
                <a:uFillTx/>
                <a:latin typeface="Consolas" pitchFamily="49" charset="0"/>
                <a:ea typeface="ヒラギノ角ゴ Pro W3" pitchFamily="80" charset="-128"/>
                <a:cs typeface="Consolas" pitchFamily="49" charset="0"/>
              </a:rPr>
              <a:t>Matrix.Identity</a:t>
            </a:r>
            <a:r>
              <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 center, size, Color32.Green);</a:t>
            </a:r>
          </a:p>
          <a:p>
            <a:pPr marL="0" marR="0" lvl="0" indent="-274320" algn="l" defTabSz="914400" rtl="0" eaLnBrk="0" fontAlgn="base" latinLnBrk="0" hangingPunct="0">
              <a:lnSpc>
                <a:spcPct val="100000"/>
              </a:lnSpc>
              <a:spcBef>
                <a:spcPct val="20000"/>
              </a:spcBef>
              <a:spcAft>
                <a:spcPct val="0"/>
              </a:spcAft>
              <a:buClr>
                <a:srgbClr val="000000"/>
              </a:buClr>
              <a:buSzPct val="75000"/>
              <a:buFont typeface="Verdana" pitchFamily="34" charset="0"/>
              <a:buNone/>
              <a:tabLst/>
              <a:defRPr/>
            </a:pPr>
            <a:endPar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endParaRPr>
          </a:p>
          <a:p>
            <a:pPr marL="0" marR="0" lvl="0" indent="-274320" algn="l" defTabSz="914400" rtl="0" eaLnBrk="0" fontAlgn="base" latinLnBrk="0" hangingPunct="0">
              <a:lnSpc>
                <a:spcPct val="100000"/>
              </a:lnSpc>
              <a:spcBef>
                <a:spcPct val="20000"/>
              </a:spcBef>
              <a:spcAft>
                <a:spcPct val="0"/>
              </a:spcAft>
              <a:buClr>
                <a:srgbClr val="000000"/>
              </a:buClr>
              <a:buSzPct val="75000"/>
              <a:buFont typeface="Verdana" pitchFamily="34" charset="0"/>
              <a:buNone/>
              <a:tabLst/>
              <a:defRPr/>
            </a:pPr>
            <a:r>
              <a:rPr kumimoji="0" lang="fi-FI" sz="1600" b="0" i="0" u="none" strike="noStrike" kern="0" cap="none" spc="0" normalizeH="0" baseline="0" noProof="0" dirty="0" smtClean="0">
                <a:ln>
                  <a:noFill/>
                </a:ln>
                <a:solidFill>
                  <a:srgbClr val="0070C0"/>
                </a:solidFill>
                <a:effectLst/>
                <a:uLnTx/>
                <a:uFillTx/>
                <a:latin typeface="Consolas" pitchFamily="49" charset="0"/>
                <a:ea typeface="ヒラギノ角ゴ Pro W3" pitchFamily="80" charset="-128"/>
                <a:cs typeface="Consolas" pitchFamily="49" charset="0"/>
              </a:rPr>
              <a:t>RemovePrimitive</a:t>
            </a:r>
            <a:r>
              <a:rPr kumimoji="0" lang="fi-FI"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a:t>
            </a:r>
            <a:r>
              <a:rPr kumimoji="0" lang="fi-FI" sz="1600" b="0" i="0" u="none" strike="noStrike" kern="0" cap="none" spc="0" normalizeH="0" baseline="0" noProof="0" dirty="0" smtClean="0">
                <a:ln>
                  <a:noFill/>
                </a:ln>
                <a:solidFill>
                  <a:srgbClr val="00B050"/>
                </a:solidFill>
                <a:effectLst/>
                <a:uLnTx/>
                <a:uFillTx/>
                <a:latin typeface="Consolas" pitchFamily="49" charset="0"/>
                <a:ea typeface="ヒラギノ角ゴ Pro W3" pitchFamily="80" charset="-128"/>
                <a:cs typeface="Consolas" pitchFamily="49" charset="0"/>
              </a:rPr>
              <a:t>box_id</a:t>
            </a:r>
            <a:r>
              <a:rPr kumimoji="0" lang="fi-FI"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 later_time);</a:t>
            </a:r>
            <a:endPar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endParaRPr>
          </a:p>
          <a:p>
            <a:pPr marL="0" marR="0" lvl="0" indent="-274320" algn="l" defTabSz="914400" rtl="0" eaLnBrk="0" fontAlgn="base" latinLnBrk="0" hangingPunct="0">
              <a:lnSpc>
                <a:spcPct val="100000"/>
              </a:lnSpc>
              <a:spcBef>
                <a:spcPct val="20000"/>
              </a:spcBef>
              <a:spcAft>
                <a:spcPct val="0"/>
              </a:spcAft>
              <a:buClr>
                <a:srgbClr val="000000"/>
              </a:buClr>
              <a:buSzPct val="75000"/>
              <a:buFont typeface="Verdana" pitchFamily="34" charset="0"/>
              <a:buNone/>
              <a:tabLst/>
              <a:defRPr/>
            </a:pPr>
            <a:endParaRPr kumimoji="0" lang="fi-FI"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endParaRPr>
          </a:p>
          <a:p>
            <a:pPr marL="0" marR="0" lvl="0" indent="-274320" algn="l" defTabSz="914400" rtl="0" eaLnBrk="0" fontAlgn="base" latinLnBrk="0" hangingPunct="0">
              <a:lnSpc>
                <a:spcPct val="100000"/>
              </a:lnSpc>
              <a:spcBef>
                <a:spcPct val="20000"/>
              </a:spcBef>
              <a:spcAft>
                <a:spcPct val="0"/>
              </a:spcAft>
              <a:buClr>
                <a:srgbClr val="000000"/>
              </a:buClr>
              <a:buSzPct val="75000"/>
              <a:buFont typeface="Verdana" pitchFamily="34" charset="0"/>
              <a:buNone/>
              <a:tabLst/>
              <a:defRPr/>
            </a:pPr>
            <a:r>
              <a:rPr kumimoji="0" lang="fi-FI" sz="1600" b="0" i="0" u="none" strike="noStrike" kern="0" cap="none" spc="0" normalizeH="0" baseline="0" noProof="0" dirty="0" smtClean="0">
                <a:ln>
                  <a:noFill/>
                </a:ln>
                <a:solidFill>
                  <a:srgbClr val="CC6600"/>
                </a:solidFill>
                <a:effectLst/>
                <a:uLnTx/>
                <a:uFillTx/>
                <a:latin typeface="Consolas" pitchFamily="49" charset="0"/>
                <a:ea typeface="ヒラギノ角ゴ Pro W3" pitchFamily="80" charset="-128"/>
                <a:cs typeface="Consolas" pitchFamily="49" charset="0"/>
              </a:rPr>
              <a:t>id</a:t>
            </a:r>
            <a:r>
              <a:rPr kumimoji="0" lang="fi-FI"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 = </a:t>
            </a:r>
            <a:r>
              <a:rPr kumimoji="0" lang="fi-FI" sz="1600" b="0" i="0" u="none" strike="noStrike" kern="0" cap="none" spc="0" normalizeH="0" baseline="0" noProof="0" dirty="0" smtClean="0">
                <a:ln>
                  <a:noFill/>
                </a:ln>
                <a:solidFill>
                  <a:srgbClr val="0070C0"/>
                </a:solidFill>
                <a:effectLst/>
                <a:uLnTx/>
                <a:uFillTx/>
                <a:latin typeface="Consolas" pitchFamily="49" charset="0"/>
                <a:ea typeface="ヒラギノ角ゴ Pro W3" pitchFamily="80" charset="-128"/>
                <a:cs typeface="Consolas" pitchFamily="49" charset="0"/>
              </a:rPr>
              <a:t>AddMesh</a:t>
            </a:r>
            <a:r>
              <a:rPr kumimoji="0" lang="fi-FI"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(time, Inf, Matrix.Identity, center, flatShaded : true);</a:t>
            </a:r>
          </a:p>
          <a:p>
            <a:pPr marL="0" marR="0" lvl="0" indent="-274320" algn="l" defTabSz="914400" rtl="0" eaLnBrk="0" fontAlgn="base" latinLnBrk="0" hangingPunct="0">
              <a:lnSpc>
                <a:spcPct val="100000"/>
              </a:lnSpc>
              <a:spcBef>
                <a:spcPct val="20000"/>
              </a:spcBef>
              <a:spcAft>
                <a:spcPct val="0"/>
              </a:spcAft>
              <a:buClr>
                <a:srgbClr val="000000"/>
              </a:buClr>
              <a:buSzPct val="75000"/>
              <a:buFont typeface="Verdana" pitchFamily="34" charset="0"/>
              <a:buNone/>
              <a:tabLst/>
              <a:defRPr/>
            </a:pPr>
            <a:r>
              <a:rPr kumimoji="0" lang="fi-FI" sz="1600" b="0" i="0" u="none" strike="noStrike" kern="0" cap="none" spc="0" normalizeH="0" baseline="0" noProof="0" dirty="0" smtClean="0">
                <a:ln>
                  <a:noFill/>
                </a:ln>
                <a:solidFill>
                  <a:srgbClr val="0070C0"/>
                </a:solidFill>
                <a:effectLst/>
                <a:uLnTx/>
                <a:uFillTx/>
                <a:latin typeface="Consolas" pitchFamily="49" charset="0"/>
                <a:ea typeface="ヒラギノ角ゴ Pro W3" pitchFamily="80" charset="-128"/>
                <a:cs typeface="Consolas" pitchFamily="49" charset="0"/>
              </a:rPr>
              <a:t>AddTriangle</a:t>
            </a:r>
            <a:r>
              <a:rPr kumimoji="0" lang="fi-FI"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a:t>
            </a:r>
            <a:r>
              <a:rPr kumimoji="0" lang="fi-FI" sz="1600" b="0" i="0" u="none" strike="noStrike" kern="0" cap="none" spc="0" normalizeH="0" baseline="0" noProof="0" dirty="0" smtClean="0">
                <a:ln>
                  <a:noFill/>
                </a:ln>
                <a:solidFill>
                  <a:srgbClr val="CC6600"/>
                </a:solidFill>
                <a:effectLst/>
                <a:uLnTx/>
                <a:uFillTx/>
                <a:latin typeface="Consolas" pitchFamily="49" charset="0"/>
                <a:ea typeface="ヒラギノ角ゴ Pro W3" pitchFamily="80" charset="-128"/>
                <a:cs typeface="Consolas" pitchFamily="49" charset="0"/>
              </a:rPr>
              <a:t>id</a:t>
            </a:r>
            <a:r>
              <a:rPr kumimoji="0" lang="fi-FI"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rPr>
              <a:t>, time, pointA, pointB, pointC, Color32.GreenAlpha);</a:t>
            </a:r>
            <a:endParaRPr kumimoji="0" lang="en-US" sz="1600" b="0" i="0" u="none" strike="noStrike" kern="0" cap="none" spc="0" normalizeH="0" baseline="0" noProof="0" dirty="0" smtClean="0">
              <a:ln>
                <a:noFill/>
              </a:ln>
              <a:solidFill>
                <a:srgbClr val="000000"/>
              </a:solidFill>
              <a:effectLst/>
              <a:uLnTx/>
              <a:uFillTx/>
              <a:latin typeface="Consolas" pitchFamily="49" charset="0"/>
              <a:ea typeface="ヒラギノ角ゴ Pro W3" pitchFamily="80" charset="-128"/>
              <a:cs typeface="Consolas"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fade">
                                      <p:cBhvr>
                                        <p:cTn id="27" dur="500"/>
                                        <p:tgtEl>
                                          <p:spTgt spid="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Effect transition="in" filter="fade">
                                      <p:cBhvr>
                                        <p:cTn id="3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Implementation Details</a:t>
            </a:r>
            <a:endParaRPr lang="en-US" dirty="0"/>
          </a:p>
        </p:txBody>
      </p:sp>
      <p:sp>
        <p:nvSpPr>
          <p:cNvPr id="3" name="Content Placeholder 2"/>
          <p:cNvSpPr>
            <a:spLocks noGrp="1"/>
          </p:cNvSpPr>
          <p:nvPr>
            <p:ph sz="quarter" idx="10"/>
          </p:nvPr>
        </p:nvSpPr>
        <p:spPr/>
        <p:txBody>
          <a:bodyPr/>
          <a:lstStyle/>
          <a:p>
            <a:r>
              <a:rPr lang="fi-FI" dirty="0" smtClean="0"/>
              <a:t>Communicates using RPC over TCP/IP</a:t>
            </a:r>
          </a:p>
          <a:p>
            <a:pPr lvl="1"/>
            <a:r>
              <a:rPr lang="fi-FI" dirty="0" smtClean="0"/>
              <a:t>Major contributor to extensibility!</a:t>
            </a:r>
          </a:p>
          <a:p>
            <a:r>
              <a:rPr lang="fi-FI" dirty="0" smtClean="0"/>
              <a:t>C# with WinForms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Conclusion</a:t>
            </a:r>
            <a:endParaRPr lang="en-US" dirty="0"/>
          </a:p>
        </p:txBody>
      </p:sp>
      <p:sp>
        <p:nvSpPr>
          <p:cNvPr id="3" name="Content Placeholder 2"/>
          <p:cNvSpPr>
            <a:spLocks noGrp="1"/>
          </p:cNvSpPr>
          <p:nvPr>
            <p:ph sz="quarter" idx="10"/>
          </p:nvPr>
        </p:nvSpPr>
        <p:spPr/>
        <p:txBody>
          <a:bodyPr/>
          <a:lstStyle/>
          <a:p>
            <a:pPr>
              <a:buNone/>
            </a:pPr>
            <a:r>
              <a:rPr lang="fi-FI" dirty="0" smtClean="0"/>
              <a:t>Don’t guess what happened... </a:t>
            </a:r>
          </a:p>
          <a:p>
            <a:pPr>
              <a:buNone/>
            </a:pPr>
            <a:r>
              <a:rPr lang="fi-FI" dirty="0" smtClean="0"/>
              <a:t>...know what happened!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That’s All!</a:t>
            </a:r>
            <a:endParaRPr lang="en-US" dirty="0"/>
          </a:p>
        </p:txBody>
      </p:sp>
      <p:sp>
        <p:nvSpPr>
          <p:cNvPr id="3" name="Content Placeholder 2"/>
          <p:cNvSpPr>
            <a:spLocks noGrp="1"/>
          </p:cNvSpPr>
          <p:nvPr>
            <p:ph sz="quarter" idx="10"/>
          </p:nvPr>
        </p:nvSpPr>
        <p:spPr/>
        <p:txBody>
          <a:bodyPr/>
          <a:lstStyle/>
          <a:p>
            <a:pPr marL="0" lvl="1" indent="-274320">
              <a:buNone/>
            </a:pPr>
            <a:endParaRPr lang="fi-FI" sz="2000" dirty="0" smtClean="0"/>
          </a:p>
          <a:p>
            <a:pPr marL="0" lvl="1" indent="-274320">
              <a:buNone/>
            </a:pPr>
            <a:r>
              <a:rPr lang="fi-FI" sz="2000" dirty="0" smtClean="0"/>
              <a:t>Follow @MikaVehkala</a:t>
            </a:r>
          </a:p>
          <a:p>
            <a:pPr marL="0" lvl="1" indent="-274320">
              <a:buNone/>
            </a:pPr>
            <a:endParaRPr lang="fi-FI" sz="2000" dirty="0" smtClean="0"/>
          </a:p>
          <a:p>
            <a:pPr marL="0" lvl="1" indent="-274320">
              <a:buNone/>
            </a:pPr>
            <a:r>
              <a:rPr lang="fi-FI" sz="2000" dirty="0" smtClean="0"/>
              <a:t>ReView can be found at </a:t>
            </a:r>
            <a:r>
              <a:rPr lang="fi-FI" sz="2000" dirty="0" smtClean="0">
                <a:hlinkClick r:id="rId3"/>
              </a:rPr>
              <a:t>www.reviewtool.net</a:t>
            </a:r>
            <a:endParaRPr lang="fi-FI" sz="2000" dirty="0" smtClean="0"/>
          </a:p>
          <a:p>
            <a:pPr marL="0" lvl="1" indent="-274320">
              <a:buNone/>
            </a:pPr>
            <a:endParaRPr lang="fi-FI" sz="2000" dirty="0" smtClean="0"/>
          </a:p>
          <a:p>
            <a:pPr marL="0" lvl="1" indent="-274320">
              <a:buNone/>
            </a:pPr>
            <a:r>
              <a:rPr lang="fi-FI" sz="2000" i="1" dirty="0" smtClean="0"/>
              <a:t>Special thanks to Maurizio De Pascale</a:t>
            </a:r>
          </a:p>
          <a:p>
            <a:pPr marL="0" lvl="1" indent="-274320">
              <a:buNone/>
            </a:pPr>
            <a:endParaRPr lang="fi-FI" sz="2000" i="1" dirty="0" smtClean="0"/>
          </a:p>
          <a:p>
            <a:pPr marL="0" lvl="1" indent="-274320">
              <a:buNone/>
            </a:pPr>
            <a:r>
              <a:rPr lang="en-GB" sz="2000" i="1" dirty="0" smtClean="0"/>
              <a:t>Suggested reading; </a:t>
            </a:r>
          </a:p>
          <a:p>
            <a:pPr marL="0" lvl="1" indent="-274320">
              <a:buNone/>
            </a:pPr>
            <a:r>
              <a:rPr lang="en-GB" sz="2000" i="1" dirty="0" smtClean="0"/>
              <a:t>Edward </a:t>
            </a:r>
            <a:r>
              <a:rPr lang="en-GB" sz="2000" i="1" dirty="0" err="1" smtClean="0"/>
              <a:t>Tufte</a:t>
            </a:r>
            <a:r>
              <a:rPr lang="en-GB" sz="2000" i="1" dirty="0" smtClean="0"/>
              <a:t>, The Visual Display of Quantitative Information</a:t>
            </a:r>
            <a:endParaRPr lang="fi-FI" sz="2000" i="1" dirty="0" smtClean="0"/>
          </a:p>
          <a:p>
            <a:pPr marL="0" lvl="1" indent="-274320">
              <a:buNone/>
            </a:pPr>
            <a:endParaRPr lang="fi-FI" sz="2000" i="1" dirty="0" smtClean="0"/>
          </a:p>
          <a:p>
            <a:pPr marL="0" lvl="1" indent="-274320">
              <a:buNone/>
            </a:pPr>
            <a:endParaRPr lang="fi-FI" sz="20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Contents</a:t>
            </a:r>
            <a:endParaRPr lang="en-US" dirty="0"/>
          </a:p>
        </p:txBody>
      </p:sp>
      <p:sp>
        <p:nvSpPr>
          <p:cNvPr id="3" name="Content Placeholder 2"/>
          <p:cNvSpPr>
            <a:spLocks noGrp="1"/>
          </p:cNvSpPr>
          <p:nvPr>
            <p:ph sz="quarter" idx="10"/>
          </p:nvPr>
        </p:nvSpPr>
        <p:spPr/>
        <p:txBody>
          <a:bodyPr/>
          <a:lstStyle/>
          <a:p>
            <a:r>
              <a:rPr lang="fi-FI" dirty="0" smtClean="0"/>
              <a:t>Introduction</a:t>
            </a:r>
          </a:p>
          <a:p>
            <a:r>
              <a:rPr lang="fi-FI" dirty="0" smtClean="0"/>
              <a:t>Part I - Visualizing Runtime Flow</a:t>
            </a:r>
          </a:p>
          <a:p>
            <a:r>
              <a:rPr lang="fi-FI" dirty="0" smtClean="0"/>
              <a:t>Part II - Recording and Playback of Data</a:t>
            </a:r>
          </a:p>
          <a:p>
            <a:r>
              <a:rPr lang="fi-FI" dirty="0" smtClean="0"/>
              <a:t>Part III - Visualizing Algorithms</a:t>
            </a:r>
          </a:p>
          <a:p>
            <a:r>
              <a:rPr lang="fi-FI" dirty="0" smtClean="0"/>
              <a:t>Behind the scenes</a:t>
            </a:r>
          </a:p>
          <a:p>
            <a:endParaRPr lang="fi-FI"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Introduction</a:t>
            </a:r>
            <a:endParaRPr lang="en-US" dirty="0"/>
          </a:p>
        </p:txBody>
      </p:sp>
      <p:sp>
        <p:nvSpPr>
          <p:cNvPr id="3" name="Content Placeholder 2"/>
          <p:cNvSpPr>
            <a:spLocks noGrp="1"/>
          </p:cNvSpPr>
          <p:nvPr>
            <p:ph sz="quarter" idx="10"/>
          </p:nvPr>
        </p:nvSpPr>
        <p:spPr>
          <a:xfrm>
            <a:off x="533400" y="1504950"/>
            <a:ext cx="4038600" cy="2743200"/>
          </a:xfrm>
        </p:spPr>
        <p:txBody>
          <a:bodyPr/>
          <a:lstStyle/>
          <a:p>
            <a:r>
              <a:rPr lang="fi-FI" sz="2000" dirty="0" smtClean="0"/>
              <a:t>Visualization is not trivial</a:t>
            </a:r>
          </a:p>
          <a:p>
            <a:pPr lvl="1"/>
            <a:r>
              <a:rPr lang="fi-FI" sz="1600" dirty="0" smtClean="0"/>
              <a:t>Iterate until perfect</a:t>
            </a:r>
          </a:p>
          <a:p>
            <a:pPr lvl="1"/>
            <a:r>
              <a:rPr lang="fi-FI" sz="1600" dirty="0" smtClean="0"/>
              <a:t>However, keep it simple!</a:t>
            </a:r>
          </a:p>
          <a:p>
            <a:r>
              <a:rPr lang="fi-FI" sz="2000" dirty="0" smtClean="0"/>
              <a:t>Flow of time</a:t>
            </a:r>
          </a:p>
          <a:p>
            <a:pPr lvl="1"/>
            <a:r>
              <a:rPr lang="fi-FI" sz="1600" dirty="0" smtClean="0"/>
              <a:t>Collapse into single image</a:t>
            </a:r>
          </a:p>
          <a:p>
            <a:pPr lvl="1"/>
            <a:r>
              <a:rPr lang="fi-FI" sz="1600" dirty="0" smtClean="0"/>
              <a:t>Interactive manipulation of time frame</a:t>
            </a:r>
          </a:p>
          <a:p>
            <a:pPr lvl="1"/>
            <a:r>
              <a:rPr lang="fi-FI" sz="1600" dirty="0" smtClean="0"/>
              <a:t>Timeline</a:t>
            </a:r>
          </a:p>
        </p:txBody>
      </p:sp>
      <p:pic>
        <p:nvPicPr>
          <p:cNvPr id="6" name="Picture 5" descr="debug-renderer-screenshot-2.png"/>
          <p:cNvPicPr>
            <a:picLocks noChangeAspect="1"/>
          </p:cNvPicPr>
          <p:nvPr/>
        </p:nvPicPr>
        <p:blipFill>
          <a:blip r:embed="rId3"/>
          <a:stretch>
            <a:fillRect/>
          </a:stretch>
        </p:blipFill>
        <p:spPr>
          <a:xfrm>
            <a:off x="4876799" y="561975"/>
            <a:ext cx="4181475" cy="4181475"/>
          </a:xfrm>
          <a:prstGeom prst="rect">
            <a:avLst/>
          </a:prstGeom>
        </p:spPr>
      </p:pic>
      <p:sp>
        <p:nvSpPr>
          <p:cNvPr id="4" name="TextBox 3"/>
          <p:cNvSpPr txBox="1"/>
          <p:nvPr/>
        </p:nvSpPr>
        <p:spPr>
          <a:xfrm>
            <a:off x="4879403" y="4747796"/>
            <a:ext cx="2816797" cy="276999"/>
          </a:xfrm>
          <a:prstGeom prst="rect">
            <a:avLst/>
          </a:prstGeom>
          <a:noFill/>
        </p:spPr>
        <p:txBody>
          <a:bodyPr wrap="none" rtlCol="0">
            <a:spAutoFit/>
          </a:bodyPr>
          <a:lstStyle/>
          <a:p>
            <a:pPr algn="l"/>
            <a:r>
              <a:rPr lang="fi-FI" sz="1200" i="1" dirty="0" smtClean="0">
                <a:solidFill>
                  <a:srgbClr val="000000"/>
                </a:solidFill>
              </a:rPr>
              <a:t>Delaunay algorithm visualization</a:t>
            </a:r>
            <a:endParaRPr lang="en-US" sz="1200" i="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Principles</a:t>
            </a:r>
            <a:endParaRPr lang="en-US" dirty="0"/>
          </a:p>
        </p:txBody>
      </p:sp>
      <p:sp>
        <p:nvSpPr>
          <p:cNvPr id="3" name="Content Placeholder 2"/>
          <p:cNvSpPr>
            <a:spLocks noGrp="1"/>
          </p:cNvSpPr>
          <p:nvPr>
            <p:ph sz="quarter" idx="10"/>
          </p:nvPr>
        </p:nvSpPr>
        <p:spPr/>
        <p:txBody>
          <a:bodyPr/>
          <a:lstStyle/>
          <a:p>
            <a:r>
              <a:rPr lang="fi-FI" sz="2400" dirty="0" smtClean="0"/>
              <a:t>Minimize impact on client</a:t>
            </a:r>
          </a:p>
          <a:p>
            <a:pPr lvl="1"/>
            <a:r>
              <a:rPr lang="fi-FI" sz="2000" dirty="0" smtClean="0"/>
              <a:t>Low memory requirement</a:t>
            </a:r>
          </a:p>
          <a:p>
            <a:pPr lvl="1"/>
            <a:r>
              <a:rPr lang="fi-FI" sz="2000" dirty="0" smtClean="0"/>
              <a:t>Low cpu requirement</a:t>
            </a:r>
          </a:p>
          <a:p>
            <a:pPr lvl="1"/>
            <a:r>
              <a:rPr lang="fi-FI" sz="2000" dirty="0" smtClean="0"/>
              <a:t>Lean API for minimal debug code</a:t>
            </a:r>
            <a:endParaRPr lang="fi-FI" sz="2000" dirty="0" smtClean="0"/>
          </a:p>
          <a:p>
            <a:r>
              <a:rPr lang="fi-FI" sz="2400" dirty="0" smtClean="0"/>
              <a:t>Clutter-free UI</a:t>
            </a:r>
          </a:p>
          <a:p>
            <a:pPr lvl="1"/>
            <a:r>
              <a:rPr lang="fi-FI" sz="2000" dirty="0" smtClean="0"/>
              <a:t>Shouldn’t need user’s manual for the tool</a:t>
            </a:r>
          </a:p>
          <a:p>
            <a:pPr lvl="1"/>
            <a:r>
              <a:rPr lang="fi-FI" sz="2000" dirty="0" smtClean="0"/>
              <a:t>Helps to keep visualization simple as well</a:t>
            </a:r>
          </a:p>
          <a:p>
            <a:endParaRPr lang="fi-FI"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Part I – Visualizing Runtime Flow</a:t>
            </a:r>
            <a:endParaRPr lang="en-US" dirty="0"/>
          </a:p>
        </p:txBody>
      </p:sp>
      <p:sp>
        <p:nvSpPr>
          <p:cNvPr id="3" name="Content Placeholder 2"/>
          <p:cNvSpPr>
            <a:spLocks noGrp="1"/>
          </p:cNvSpPr>
          <p:nvPr>
            <p:ph sz="quarter" idx="10"/>
          </p:nvPr>
        </p:nvSpPr>
        <p:spPr/>
        <p:txBody>
          <a:bodyPr/>
          <a:lstStyle/>
          <a:p>
            <a:r>
              <a:rPr lang="fi-FI" dirty="0" smtClean="0"/>
              <a:t>What are the main components</a:t>
            </a:r>
          </a:p>
          <a:p>
            <a:r>
              <a:rPr lang="fi-FI" dirty="0" smtClean="0"/>
              <a:t>Lifetime of the components</a:t>
            </a:r>
          </a:p>
          <a:p>
            <a:pPr lvl="1"/>
            <a:r>
              <a:rPr lang="fi-FI" dirty="0" smtClean="0"/>
              <a:t>Who manages</a:t>
            </a:r>
          </a:p>
          <a:p>
            <a:pPr lvl="1"/>
            <a:r>
              <a:rPr lang="fi-FI" dirty="0" smtClean="0"/>
              <a:t>What </a:t>
            </a:r>
            <a:r>
              <a:rPr lang="fi-FI" i="1" dirty="0" smtClean="0"/>
              <a:t>is</a:t>
            </a:r>
            <a:r>
              <a:rPr lang="fi-FI" dirty="0" smtClean="0"/>
              <a:t> the lifetime</a:t>
            </a:r>
          </a:p>
          <a:p>
            <a:r>
              <a:rPr lang="fi-FI" dirty="0" smtClean="0"/>
              <a:t>Dependencies between </a:t>
            </a:r>
            <a:r>
              <a:rPr lang="fi-FI" dirty="0" smtClean="0"/>
              <a:t>components</a:t>
            </a:r>
            <a:endParaRPr lang="fi-FI"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Timeline</a:t>
            </a:r>
            <a:endParaRPr lang="en-US" dirty="0"/>
          </a:p>
        </p:txBody>
      </p:sp>
      <p:sp>
        <p:nvSpPr>
          <p:cNvPr id="3" name="Content Placeholder 2"/>
          <p:cNvSpPr>
            <a:spLocks noGrp="1"/>
          </p:cNvSpPr>
          <p:nvPr>
            <p:ph sz="quarter" idx="10"/>
          </p:nvPr>
        </p:nvSpPr>
        <p:spPr/>
        <p:txBody>
          <a:bodyPr/>
          <a:lstStyle/>
          <a:p>
            <a:r>
              <a:rPr lang="fi-FI" dirty="0" smtClean="0"/>
              <a:t>Hierarchy to show structure</a:t>
            </a:r>
          </a:p>
          <a:p>
            <a:r>
              <a:rPr lang="fi-FI" dirty="0" smtClean="0"/>
              <a:t>Timeline and tracks to show history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meline_demo_new_01.mp4">
            <a:hlinkClick r:id="" action="ppaction://media"/>
          </p:cNvPr>
          <p:cNvPicPr>
            <a:picLocks noRot="1" noChangeAspect="1"/>
          </p:cNvPicPr>
          <p:nvPr>
            <a:videoFile r:link="rId1"/>
          </p:nvPr>
        </p:nvPicPr>
        <p:blipFill>
          <a:blip r:embed="rId3"/>
          <a:stretch>
            <a:fillRect/>
          </a:stretch>
        </p:blipFill>
        <p:spPr>
          <a:xfrm>
            <a:off x="0" y="-70485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Hierarchical Timeline View</a:t>
            </a:r>
            <a:endParaRPr lang="en-US" dirty="0"/>
          </a:p>
        </p:txBody>
      </p:sp>
      <p:pic>
        <p:nvPicPr>
          <p:cNvPr id="6" name="Picture 5" descr="timeline_screenshot.png"/>
          <p:cNvPicPr>
            <a:picLocks noChangeAspect="1"/>
          </p:cNvPicPr>
          <p:nvPr/>
        </p:nvPicPr>
        <p:blipFill>
          <a:blip r:embed="rId3"/>
          <a:stretch>
            <a:fillRect/>
          </a:stretch>
        </p:blipFill>
        <p:spPr>
          <a:xfrm>
            <a:off x="1524000" y="1352550"/>
            <a:ext cx="5430008" cy="3419953"/>
          </a:xfrm>
          <a:prstGeom prst="rect">
            <a:avLst/>
          </a:prstGeom>
        </p:spPr>
      </p:pic>
      <p:sp>
        <p:nvSpPr>
          <p:cNvPr id="5" name="TextBox 4"/>
          <p:cNvSpPr txBox="1"/>
          <p:nvPr/>
        </p:nvSpPr>
        <p:spPr>
          <a:xfrm>
            <a:off x="152400" y="2048353"/>
            <a:ext cx="1157496" cy="461665"/>
          </a:xfrm>
          <a:prstGeom prst="rect">
            <a:avLst/>
          </a:prstGeom>
          <a:noFill/>
        </p:spPr>
        <p:txBody>
          <a:bodyPr wrap="none" rtlCol="0">
            <a:spAutoFit/>
          </a:bodyPr>
          <a:lstStyle/>
          <a:p>
            <a:r>
              <a:rPr lang="fi-FI" dirty="0" smtClean="0">
                <a:solidFill>
                  <a:srgbClr val="000000"/>
                </a:solidFill>
              </a:rPr>
              <a:t>Tracks</a:t>
            </a:r>
          </a:p>
        </p:txBody>
      </p:sp>
      <p:sp>
        <p:nvSpPr>
          <p:cNvPr id="8" name="TextBox 7"/>
          <p:cNvSpPr txBox="1"/>
          <p:nvPr/>
        </p:nvSpPr>
        <p:spPr>
          <a:xfrm>
            <a:off x="7074258" y="2043888"/>
            <a:ext cx="1079142" cy="461665"/>
          </a:xfrm>
          <a:prstGeom prst="rect">
            <a:avLst/>
          </a:prstGeom>
          <a:noFill/>
        </p:spPr>
        <p:txBody>
          <a:bodyPr wrap="none" rtlCol="0">
            <a:spAutoFit/>
          </a:bodyPr>
          <a:lstStyle/>
          <a:p>
            <a:r>
              <a:rPr lang="fi-FI" dirty="0" smtClean="0">
                <a:solidFill>
                  <a:srgbClr val="000000"/>
                </a:solidFill>
              </a:rPr>
              <a:t>Items</a:t>
            </a:r>
          </a:p>
        </p:txBody>
      </p:sp>
      <p:sp>
        <p:nvSpPr>
          <p:cNvPr id="9" name="TextBox 8"/>
          <p:cNvSpPr txBox="1"/>
          <p:nvPr/>
        </p:nvSpPr>
        <p:spPr>
          <a:xfrm>
            <a:off x="7086911" y="4019550"/>
            <a:ext cx="1904689" cy="461665"/>
          </a:xfrm>
          <a:prstGeom prst="rect">
            <a:avLst/>
          </a:prstGeom>
          <a:noFill/>
        </p:spPr>
        <p:txBody>
          <a:bodyPr wrap="none" rtlCol="0">
            <a:spAutoFit/>
          </a:bodyPr>
          <a:lstStyle/>
          <a:p>
            <a:r>
              <a:rPr lang="fi-FI" dirty="0" smtClean="0">
                <a:solidFill>
                  <a:srgbClr val="000000"/>
                </a:solidFill>
              </a:rPr>
              <a:t>Log entries</a:t>
            </a:r>
          </a:p>
        </p:txBody>
      </p:sp>
      <p:cxnSp>
        <p:nvCxnSpPr>
          <p:cNvPr id="11" name="Straight Arrow Connector 10"/>
          <p:cNvCxnSpPr>
            <a:stCxn id="8" idx="1"/>
          </p:cNvCxnSpPr>
          <p:nvPr/>
        </p:nvCxnSpPr>
        <p:spPr bwMode="auto">
          <a:xfrm flipH="1" flipV="1">
            <a:off x="6464658" y="2266950"/>
            <a:ext cx="609600" cy="7771"/>
          </a:xfrm>
          <a:prstGeom prst="straightConnector1">
            <a:avLst/>
          </a:prstGeom>
          <a:solidFill>
            <a:schemeClr val="accent1"/>
          </a:solidFill>
          <a:ln w="9525" cap="flat" cmpd="sng" algn="ctr">
            <a:solidFill>
              <a:srgbClr val="000000"/>
            </a:solidFill>
            <a:prstDash val="solid"/>
            <a:round/>
            <a:headEnd type="oval" w="med" len="med"/>
            <a:tailEnd type="triangle" w="med" len="med"/>
          </a:ln>
          <a:effectLst/>
        </p:spPr>
      </p:cxnSp>
      <p:cxnSp>
        <p:nvCxnSpPr>
          <p:cNvPr id="12" name="Straight Arrow Connector 11"/>
          <p:cNvCxnSpPr>
            <a:stCxn id="8" idx="1"/>
          </p:cNvCxnSpPr>
          <p:nvPr/>
        </p:nvCxnSpPr>
        <p:spPr bwMode="auto">
          <a:xfrm flipH="1">
            <a:off x="6312258" y="2274721"/>
            <a:ext cx="762000" cy="525629"/>
          </a:xfrm>
          <a:prstGeom prst="straightConnector1">
            <a:avLst/>
          </a:prstGeom>
          <a:solidFill>
            <a:schemeClr val="accent1"/>
          </a:solidFill>
          <a:ln w="9525" cap="flat" cmpd="sng" algn="ctr">
            <a:solidFill>
              <a:srgbClr val="000000"/>
            </a:solidFill>
            <a:prstDash val="solid"/>
            <a:round/>
            <a:headEnd type="oval" w="med" len="med"/>
            <a:tailEnd type="triangle" w="med" len="med"/>
          </a:ln>
          <a:effectLst/>
        </p:spPr>
      </p:cxnSp>
      <p:cxnSp>
        <p:nvCxnSpPr>
          <p:cNvPr id="15" name="Straight Arrow Connector 14"/>
          <p:cNvCxnSpPr>
            <a:stCxn id="8" idx="1"/>
          </p:cNvCxnSpPr>
          <p:nvPr/>
        </p:nvCxnSpPr>
        <p:spPr bwMode="auto">
          <a:xfrm flipH="1">
            <a:off x="6553200" y="2274721"/>
            <a:ext cx="521058" cy="1516229"/>
          </a:xfrm>
          <a:prstGeom prst="straightConnector1">
            <a:avLst/>
          </a:prstGeom>
          <a:solidFill>
            <a:schemeClr val="accent1"/>
          </a:solidFill>
          <a:ln w="9525" cap="flat" cmpd="sng" algn="ctr">
            <a:solidFill>
              <a:srgbClr val="000000"/>
            </a:solidFill>
            <a:prstDash val="solid"/>
            <a:round/>
            <a:headEnd type="oval" w="med" len="med"/>
            <a:tailEnd type="triangle" w="med" len="med"/>
          </a:ln>
          <a:effectLst/>
        </p:spPr>
      </p:cxnSp>
      <p:cxnSp>
        <p:nvCxnSpPr>
          <p:cNvPr id="18" name="Straight Arrow Connector 17"/>
          <p:cNvCxnSpPr>
            <a:stCxn id="9" idx="1"/>
          </p:cNvCxnSpPr>
          <p:nvPr/>
        </p:nvCxnSpPr>
        <p:spPr bwMode="auto">
          <a:xfrm flipH="1" flipV="1">
            <a:off x="6019800" y="4248150"/>
            <a:ext cx="1067111" cy="2233"/>
          </a:xfrm>
          <a:prstGeom prst="straightConnector1">
            <a:avLst/>
          </a:prstGeom>
          <a:solidFill>
            <a:schemeClr val="accent1"/>
          </a:solidFill>
          <a:ln w="9525" cap="flat" cmpd="sng" algn="ctr">
            <a:solidFill>
              <a:srgbClr val="000000"/>
            </a:solidFill>
            <a:prstDash val="solid"/>
            <a:round/>
            <a:headEnd type="oval" w="med" len="med"/>
            <a:tailEnd type="triangle" w="med" len="med"/>
          </a:ln>
          <a:effectLst/>
        </p:spPr>
      </p:cxnSp>
      <p:cxnSp>
        <p:nvCxnSpPr>
          <p:cNvPr id="21" name="Straight Arrow Connector 20"/>
          <p:cNvCxnSpPr>
            <a:stCxn id="5" idx="3"/>
          </p:cNvCxnSpPr>
          <p:nvPr/>
        </p:nvCxnSpPr>
        <p:spPr bwMode="auto">
          <a:xfrm flipV="1">
            <a:off x="1309896" y="2038350"/>
            <a:ext cx="290304" cy="240836"/>
          </a:xfrm>
          <a:prstGeom prst="straightConnector1">
            <a:avLst/>
          </a:prstGeom>
          <a:solidFill>
            <a:schemeClr val="accent1"/>
          </a:solidFill>
          <a:ln w="9525" cap="flat" cmpd="sng" algn="ctr">
            <a:solidFill>
              <a:srgbClr val="000000"/>
            </a:solidFill>
            <a:prstDash val="solid"/>
            <a:round/>
            <a:headEnd type="oval" w="med" len="med"/>
            <a:tailEnd type="triangle" w="med" len="med"/>
          </a:ln>
          <a:effectLst/>
        </p:spPr>
      </p:cxnSp>
      <p:cxnSp>
        <p:nvCxnSpPr>
          <p:cNvPr id="24" name="Straight Arrow Connector 23"/>
          <p:cNvCxnSpPr>
            <a:stCxn id="5" idx="3"/>
          </p:cNvCxnSpPr>
          <p:nvPr/>
        </p:nvCxnSpPr>
        <p:spPr bwMode="auto">
          <a:xfrm>
            <a:off x="1309896" y="2279186"/>
            <a:ext cx="442704" cy="521164"/>
          </a:xfrm>
          <a:prstGeom prst="straightConnector1">
            <a:avLst/>
          </a:prstGeom>
          <a:solidFill>
            <a:schemeClr val="accent1"/>
          </a:solidFill>
          <a:ln w="9525" cap="flat" cmpd="sng" algn="ctr">
            <a:solidFill>
              <a:srgbClr val="000000"/>
            </a:solidFill>
            <a:prstDash val="solid"/>
            <a:round/>
            <a:headEnd type="oval" w="med" len="med"/>
            <a:tailEnd type="triangle" w="med" len="med"/>
          </a:ln>
          <a:effectLst/>
        </p:spPr>
      </p:cxnSp>
      <p:cxnSp>
        <p:nvCxnSpPr>
          <p:cNvPr id="27" name="Straight Arrow Connector 26"/>
          <p:cNvCxnSpPr>
            <a:stCxn id="5" idx="3"/>
          </p:cNvCxnSpPr>
          <p:nvPr/>
        </p:nvCxnSpPr>
        <p:spPr bwMode="auto">
          <a:xfrm>
            <a:off x="1309896" y="2279186"/>
            <a:ext cx="442704" cy="978364"/>
          </a:xfrm>
          <a:prstGeom prst="straightConnector1">
            <a:avLst/>
          </a:prstGeom>
          <a:solidFill>
            <a:schemeClr val="accent1"/>
          </a:solidFill>
          <a:ln w="9525" cap="flat" cmpd="sng" algn="ctr">
            <a:solidFill>
              <a:srgbClr val="000000"/>
            </a:solidFill>
            <a:prstDash val="solid"/>
            <a:round/>
            <a:headEnd type="oval" w="med" len="med"/>
            <a:tailEnd type="triangle" w="med" len="med"/>
          </a:ln>
          <a:effectLst/>
        </p:spPr>
      </p:cxnSp>
      <p:cxnSp>
        <p:nvCxnSpPr>
          <p:cNvPr id="30" name="Straight Arrow Connector 29"/>
          <p:cNvCxnSpPr>
            <a:stCxn id="9" idx="1"/>
          </p:cNvCxnSpPr>
          <p:nvPr/>
        </p:nvCxnSpPr>
        <p:spPr bwMode="auto">
          <a:xfrm flipH="1" flipV="1">
            <a:off x="4953001" y="2771776"/>
            <a:ext cx="2133910" cy="1478607"/>
          </a:xfrm>
          <a:prstGeom prst="straightConnector1">
            <a:avLst/>
          </a:prstGeom>
          <a:solidFill>
            <a:schemeClr val="accent1"/>
          </a:solidFill>
          <a:ln w="9525" cap="flat" cmpd="sng" algn="ctr">
            <a:solidFill>
              <a:srgbClr val="000000"/>
            </a:solidFill>
            <a:prstDash val="dash"/>
            <a:round/>
            <a:headEnd type="oval" w="med" len="med"/>
            <a:tailEnd type="oval" w="med" len="me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childTnLst>
                                </p:cTn>
                              </p:par>
                              <p:par>
                                <p:cTn id="14" presetID="10"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par>
                                <p:cTn id="25" presetID="1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Part II - Recording Data</a:t>
            </a:r>
            <a:endParaRPr lang="en-US" dirty="0"/>
          </a:p>
        </p:txBody>
      </p:sp>
      <p:sp>
        <p:nvSpPr>
          <p:cNvPr id="3" name="Content Placeholder 2"/>
          <p:cNvSpPr>
            <a:spLocks noGrp="1"/>
          </p:cNvSpPr>
          <p:nvPr>
            <p:ph sz="quarter" idx="10"/>
          </p:nvPr>
        </p:nvSpPr>
        <p:spPr/>
        <p:txBody>
          <a:bodyPr/>
          <a:lstStyle/>
          <a:p>
            <a:r>
              <a:rPr lang="fi-FI" dirty="0" smtClean="0"/>
              <a:t>Simple and data agnostic</a:t>
            </a:r>
          </a:p>
          <a:p>
            <a:r>
              <a:rPr lang="fi-FI" dirty="0" smtClean="0"/>
              <a:t>Register binary feed and callback</a:t>
            </a:r>
          </a:p>
          <a:p>
            <a:r>
              <a:rPr lang="fi-FI" dirty="0" smtClean="0"/>
              <a:t>Add arbitrary data { ID | Time | Byte[*] }</a:t>
            </a:r>
          </a:p>
          <a:p>
            <a:r>
              <a:rPr lang="fi-FI" dirty="0" smtClean="0"/>
              <a:t>Scrub timeline to send back to feed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DEFINEDINNAVIGATOR" val="True"/>
  <p:tag name="HOTSPOTTYPE" val="DefinedInNavigator"/>
  <p:tag name="BRANCHTO" val="262"/>
</p:tagLst>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lnDef>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1856</TotalTime>
  <Words>1635</Words>
  <Application>Microsoft Office PowerPoint</Application>
  <PresentationFormat>On-screen Show (16:9)</PresentationFormat>
  <Paragraphs>126</Paragraphs>
  <Slides>18</Slides>
  <Notes>12</Notes>
  <HiddenSlides>0</HiddenSlides>
  <MMClips>4</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Recommending A Strategy</vt:lpstr>
      <vt:lpstr>Out of Sight, Out of Mind: Improving Visualization of AI Info  Mika Vehkala Principal Game Tech Programmer @ Guerrilla Games</vt:lpstr>
      <vt:lpstr>Contents</vt:lpstr>
      <vt:lpstr>Introduction</vt:lpstr>
      <vt:lpstr>Principles</vt:lpstr>
      <vt:lpstr>Part I – Visualizing Runtime Flow</vt:lpstr>
      <vt:lpstr>Timeline</vt:lpstr>
      <vt:lpstr>PowerPoint Presentation</vt:lpstr>
      <vt:lpstr>Hierarchical Timeline View</vt:lpstr>
      <vt:lpstr>Part II - Recording Data</vt:lpstr>
      <vt:lpstr>PowerPoint Presentation</vt:lpstr>
      <vt:lpstr>Use in Killzone Shadowfall</vt:lpstr>
      <vt:lpstr>Part III - Visualizing Algorithms</vt:lpstr>
      <vt:lpstr>PowerPoint Presentation</vt:lpstr>
      <vt:lpstr>PowerPoint Presentation</vt:lpstr>
      <vt:lpstr>Part IV - Behind the scenes</vt:lpstr>
      <vt:lpstr>Implementation Details</vt:lpstr>
      <vt:lpstr>Conclusion</vt:lpstr>
      <vt:lpstr>That’s All!</vt:lpstr>
    </vt:vector>
  </TitlesOfParts>
  <Company>CMP Media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GDC 2005</dc:title>
  <dc:creator>Jamil Moledina</dc:creator>
  <cp:lastModifiedBy>Mika Vehkala</cp:lastModifiedBy>
  <cp:revision>299</cp:revision>
  <cp:lastPrinted>1904-01-01T00:00:00Z</cp:lastPrinted>
  <dcterms:created xsi:type="dcterms:W3CDTF">2011-01-18T22:56:43Z</dcterms:created>
  <dcterms:modified xsi:type="dcterms:W3CDTF">2014-03-13T17:51:01Z</dcterms:modified>
</cp:coreProperties>
</file>