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794500" cy="9931400"/>
  <p:embeddedFontLst>
    <p:embeddedFont>
      <p:font typeface="Verdana" panose="020B0604030504040204" pitchFamily="34" charset="0"/>
      <p:regular r:id="rId31"/>
      <p:bold r:id="rId32"/>
      <p:italic r:id="rId33"/>
      <p:boldItalic r:id="rId34"/>
    </p:embeddedFont>
    <p:embeddedFont>
      <p:font typeface="Coda"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385BB1-8A3F-457B-BC8B-0CB3A33D6C33}">
  <a:tblStyle styleId="{CD385BB1-8A3F-457B-BC8B-0CB3A33D6C33}" styleName="Table_0">
    <a:wholeTbl>
      <a:tcTxStyle b="off" i="off">
        <a:font>
          <a:latin typeface="Arial"/>
          <a:ea typeface="Arial"/>
          <a:cs typeface="Arial"/>
        </a:font>
        <a:schemeClr val="dk1"/>
      </a:tcTxStyle>
      <a:tcStyle>
        <a:tcBdr>
          <a:left>
            <a:ln w="12700" cap="flat" cmpd="sng">
              <a:solidFill>
                <a:schemeClr val="accent4"/>
              </a:solidFill>
              <a:prstDash val="solid"/>
              <a:round/>
              <a:headEnd type="none" w="med" len="med"/>
              <a:tailEnd type="none" w="med" len="med"/>
            </a:ln>
          </a:left>
          <a:right>
            <a:ln w="12700" cap="flat" cmpd="sng">
              <a:solidFill>
                <a:schemeClr val="accent4"/>
              </a:solidFill>
              <a:prstDash val="solid"/>
              <a:round/>
              <a:headEnd type="none" w="med" len="med"/>
              <a:tailEnd type="none" w="med" len="med"/>
            </a:ln>
          </a:right>
          <a:top>
            <a:ln w="12700" cap="flat" cmpd="sng">
              <a:solidFill>
                <a:schemeClr val="accent4"/>
              </a:solidFill>
              <a:prstDash val="solid"/>
              <a:round/>
              <a:headEnd type="none" w="med" len="med"/>
              <a:tailEnd type="none" w="med" len="med"/>
            </a:ln>
          </a:top>
          <a:bottom>
            <a:ln w="12700" cap="flat" cmpd="sng">
              <a:solidFill>
                <a:schemeClr val="accent4"/>
              </a:solidFill>
              <a:prstDash val="solid"/>
              <a:round/>
              <a:headEnd type="none" w="med" len="med"/>
              <a:tailEnd type="none" w="med" len="med"/>
            </a:ln>
          </a:bottom>
          <a:insideH>
            <a:ln w="12700" cap="flat" cmpd="sng">
              <a:solidFill>
                <a:schemeClr val="accent4"/>
              </a:solidFill>
              <a:prstDash val="solid"/>
              <a:round/>
              <a:headEnd type="none" w="med" len="med"/>
              <a:tailEnd type="none" w="med" len="med"/>
            </a:ln>
          </a:insideH>
          <a:insideV>
            <a:ln w="12700" cap="flat" cmpd="sng">
              <a:solidFill>
                <a:schemeClr val="accent4"/>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med" len="med"/>
              <a:tailEnd type="none" w="med" len="med"/>
            </a:ln>
          </a:top>
        </a:tcBdr>
        <a:fill>
          <a:solidFill>
            <a:srgbClr val="E6E6E6"/>
          </a:solidFill>
        </a:fill>
      </a:tcStyle>
    </a:lastRow>
    <a:firstRow>
      <a:tcTxStyle b="on" i="off"/>
      <a:tcStyle>
        <a:tcBdr/>
        <a:fill>
          <a:solidFill>
            <a:srgbClr val="E6E6E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2" d="100"/>
          <a:sy n="192" d="100"/>
        </p:scale>
        <p:origin x="17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4813" cy="49688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117" marR="0" lvl="1" indent="-12617" algn="l" rtl="0">
              <a:spcBef>
                <a:spcPts val="0"/>
              </a:spcBef>
              <a:spcAft>
                <a:spcPts val="0"/>
              </a:spcAft>
              <a:buNone/>
              <a:defRPr sz="2200" b="0" i="0" u="none" strike="noStrike" cap="none">
                <a:solidFill>
                  <a:schemeClr val="dk1"/>
                </a:solidFill>
                <a:latin typeface="Arial"/>
                <a:ea typeface="Arial"/>
                <a:cs typeface="Arial"/>
                <a:sym typeface="Arial"/>
              </a:defRPr>
            </a:lvl2pPr>
            <a:lvl3pPr marL="914235" marR="0" lvl="2" indent="-12534" algn="l" rtl="0">
              <a:spcBef>
                <a:spcPts val="0"/>
              </a:spcBef>
              <a:spcAft>
                <a:spcPts val="0"/>
              </a:spcAft>
              <a:buNone/>
              <a:defRPr sz="2200" b="0" i="0" u="none" strike="noStrike" cap="none">
                <a:solidFill>
                  <a:schemeClr val="dk1"/>
                </a:solidFill>
                <a:latin typeface="Arial"/>
                <a:ea typeface="Arial"/>
                <a:cs typeface="Arial"/>
                <a:sym typeface="Arial"/>
              </a:defRPr>
            </a:lvl3pPr>
            <a:lvl4pPr marL="1371351" marR="0" lvl="3" indent="-12450" algn="l" rtl="0">
              <a:spcBef>
                <a:spcPts val="0"/>
              </a:spcBef>
              <a:spcAft>
                <a:spcPts val="0"/>
              </a:spcAft>
              <a:buNone/>
              <a:defRPr sz="2200" b="0" i="0" u="none" strike="noStrike" cap="none">
                <a:solidFill>
                  <a:schemeClr val="dk1"/>
                </a:solidFill>
                <a:latin typeface="Arial"/>
                <a:ea typeface="Arial"/>
                <a:cs typeface="Arial"/>
                <a:sym typeface="Arial"/>
              </a:defRPr>
            </a:lvl4pPr>
            <a:lvl5pPr marL="1828469" marR="0" lvl="4" indent="-12369" algn="l" rtl="0">
              <a:spcBef>
                <a:spcPts val="0"/>
              </a:spcBef>
              <a:spcAft>
                <a:spcPts val="0"/>
              </a:spcAft>
              <a:buNone/>
              <a:defRPr sz="2200" b="0" i="0" u="none" strike="noStrike" cap="none">
                <a:solidFill>
                  <a:schemeClr val="dk1"/>
                </a:solidFill>
                <a:latin typeface="Arial"/>
                <a:ea typeface="Arial"/>
                <a:cs typeface="Arial"/>
                <a:sym typeface="Arial"/>
              </a:defRPr>
            </a:lvl5pPr>
            <a:lvl6pPr marL="2285586" marR="0" lvl="5" indent="-12286" algn="l" rtl="0">
              <a:spcBef>
                <a:spcPts val="0"/>
              </a:spcBef>
              <a:buNone/>
              <a:defRPr sz="2200" b="0" i="0" u="none" strike="noStrike" cap="none">
                <a:solidFill>
                  <a:schemeClr val="dk1"/>
                </a:solidFill>
                <a:latin typeface="Arial"/>
                <a:ea typeface="Arial"/>
                <a:cs typeface="Arial"/>
                <a:sym typeface="Arial"/>
              </a:defRPr>
            </a:lvl6pPr>
            <a:lvl7pPr marL="2742703" marR="0" lvl="6" indent="-12202" algn="l" rtl="0">
              <a:spcBef>
                <a:spcPts val="0"/>
              </a:spcBef>
              <a:buNone/>
              <a:defRPr sz="2200" b="0" i="0" u="none" strike="noStrike" cap="none">
                <a:solidFill>
                  <a:schemeClr val="dk1"/>
                </a:solidFill>
                <a:latin typeface="Arial"/>
                <a:ea typeface="Arial"/>
                <a:cs typeface="Arial"/>
                <a:sym typeface="Arial"/>
              </a:defRPr>
            </a:lvl7pPr>
            <a:lvl8pPr marL="3199819" marR="0" lvl="7" indent="-12119" algn="l" rtl="0">
              <a:spcBef>
                <a:spcPts val="0"/>
              </a:spcBef>
              <a:buNone/>
              <a:defRPr sz="2200" b="0" i="0" u="none" strike="noStrike" cap="none">
                <a:solidFill>
                  <a:schemeClr val="dk1"/>
                </a:solidFill>
                <a:latin typeface="Arial"/>
                <a:ea typeface="Arial"/>
                <a:cs typeface="Arial"/>
                <a:sym typeface="Arial"/>
              </a:defRPr>
            </a:lvl8pPr>
            <a:lvl9pPr marL="3656938" marR="0" lvl="8" indent="-12038" algn="l" rtl="0">
              <a:spcBef>
                <a:spcPts val="0"/>
              </a:spcBef>
              <a:buNone/>
              <a:defRPr sz="22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48100" y="0"/>
            <a:ext cx="2944813" cy="49688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117" marR="0" lvl="1" indent="-12617" algn="l" rtl="0">
              <a:spcBef>
                <a:spcPts val="0"/>
              </a:spcBef>
              <a:spcAft>
                <a:spcPts val="0"/>
              </a:spcAft>
              <a:buNone/>
              <a:defRPr sz="2200" b="0" i="0" u="none" strike="noStrike" cap="none">
                <a:solidFill>
                  <a:schemeClr val="dk1"/>
                </a:solidFill>
                <a:latin typeface="Arial"/>
                <a:ea typeface="Arial"/>
                <a:cs typeface="Arial"/>
                <a:sym typeface="Arial"/>
              </a:defRPr>
            </a:lvl2pPr>
            <a:lvl3pPr marL="914235" marR="0" lvl="2" indent="-12534" algn="l" rtl="0">
              <a:spcBef>
                <a:spcPts val="0"/>
              </a:spcBef>
              <a:spcAft>
                <a:spcPts val="0"/>
              </a:spcAft>
              <a:buNone/>
              <a:defRPr sz="2200" b="0" i="0" u="none" strike="noStrike" cap="none">
                <a:solidFill>
                  <a:schemeClr val="dk1"/>
                </a:solidFill>
                <a:latin typeface="Arial"/>
                <a:ea typeface="Arial"/>
                <a:cs typeface="Arial"/>
                <a:sym typeface="Arial"/>
              </a:defRPr>
            </a:lvl3pPr>
            <a:lvl4pPr marL="1371351" marR="0" lvl="3" indent="-12450" algn="l" rtl="0">
              <a:spcBef>
                <a:spcPts val="0"/>
              </a:spcBef>
              <a:spcAft>
                <a:spcPts val="0"/>
              </a:spcAft>
              <a:buNone/>
              <a:defRPr sz="2200" b="0" i="0" u="none" strike="noStrike" cap="none">
                <a:solidFill>
                  <a:schemeClr val="dk1"/>
                </a:solidFill>
                <a:latin typeface="Arial"/>
                <a:ea typeface="Arial"/>
                <a:cs typeface="Arial"/>
                <a:sym typeface="Arial"/>
              </a:defRPr>
            </a:lvl4pPr>
            <a:lvl5pPr marL="1828469" marR="0" lvl="4" indent="-12369" algn="l" rtl="0">
              <a:spcBef>
                <a:spcPts val="0"/>
              </a:spcBef>
              <a:spcAft>
                <a:spcPts val="0"/>
              </a:spcAft>
              <a:buNone/>
              <a:defRPr sz="2200" b="0" i="0" u="none" strike="noStrike" cap="none">
                <a:solidFill>
                  <a:schemeClr val="dk1"/>
                </a:solidFill>
                <a:latin typeface="Arial"/>
                <a:ea typeface="Arial"/>
                <a:cs typeface="Arial"/>
                <a:sym typeface="Arial"/>
              </a:defRPr>
            </a:lvl5pPr>
            <a:lvl6pPr marL="2285586" marR="0" lvl="5" indent="-12286" algn="l" rtl="0">
              <a:spcBef>
                <a:spcPts val="0"/>
              </a:spcBef>
              <a:buNone/>
              <a:defRPr sz="2200" b="0" i="0" u="none" strike="noStrike" cap="none">
                <a:solidFill>
                  <a:schemeClr val="dk1"/>
                </a:solidFill>
                <a:latin typeface="Arial"/>
                <a:ea typeface="Arial"/>
                <a:cs typeface="Arial"/>
                <a:sym typeface="Arial"/>
              </a:defRPr>
            </a:lvl6pPr>
            <a:lvl7pPr marL="2742703" marR="0" lvl="6" indent="-12202" algn="l" rtl="0">
              <a:spcBef>
                <a:spcPts val="0"/>
              </a:spcBef>
              <a:buNone/>
              <a:defRPr sz="2200" b="0" i="0" u="none" strike="noStrike" cap="none">
                <a:solidFill>
                  <a:schemeClr val="dk1"/>
                </a:solidFill>
                <a:latin typeface="Arial"/>
                <a:ea typeface="Arial"/>
                <a:cs typeface="Arial"/>
                <a:sym typeface="Arial"/>
              </a:defRPr>
            </a:lvl7pPr>
            <a:lvl8pPr marL="3199819" marR="0" lvl="7" indent="-12119" algn="l" rtl="0">
              <a:spcBef>
                <a:spcPts val="0"/>
              </a:spcBef>
              <a:buNone/>
              <a:defRPr sz="2200" b="0" i="0" u="none" strike="noStrike" cap="none">
                <a:solidFill>
                  <a:schemeClr val="dk1"/>
                </a:solidFill>
                <a:latin typeface="Arial"/>
                <a:ea typeface="Arial"/>
                <a:cs typeface="Arial"/>
                <a:sym typeface="Arial"/>
              </a:defRPr>
            </a:lvl8pPr>
            <a:lvl9pPr marL="3656938" marR="0" lvl="8" indent="-12038" algn="l" rtl="0">
              <a:spcBef>
                <a:spcPts val="0"/>
              </a:spcBef>
              <a:buNone/>
              <a:defRPr sz="22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87819" y="744537"/>
            <a:ext cx="6618900" cy="3724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450" y="4718050"/>
            <a:ext cx="5435599" cy="4468813"/>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117" marR="0" lvl="1" indent="-12617"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235" marR="0" lvl="2" indent="-12534"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351" marR="0" lvl="3" indent="-1245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469" marR="0" lvl="4" indent="-12369"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5586" marR="0" lvl="5" indent="-12286" algn="l" rtl="0">
              <a:spcBef>
                <a:spcPts val="0"/>
              </a:spcBef>
              <a:buNone/>
              <a:defRPr sz="1200" b="0" i="0" u="none" strike="noStrike" cap="none">
                <a:solidFill>
                  <a:schemeClr val="dk1"/>
                </a:solidFill>
                <a:latin typeface="Calibri"/>
                <a:ea typeface="Calibri"/>
                <a:cs typeface="Calibri"/>
                <a:sym typeface="Calibri"/>
              </a:defRPr>
            </a:lvl6pPr>
            <a:lvl7pPr marL="2742703" marR="0" lvl="6" indent="-12202" algn="l" rtl="0">
              <a:spcBef>
                <a:spcPts val="0"/>
              </a:spcBef>
              <a:buNone/>
              <a:defRPr sz="1200" b="0" i="0" u="none" strike="noStrike" cap="none">
                <a:solidFill>
                  <a:schemeClr val="dk1"/>
                </a:solidFill>
                <a:latin typeface="Calibri"/>
                <a:ea typeface="Calibri"/>
                <a:cs typeface="Calibri"/>
                <a:sym typeface="Calibri"/>
              </a:defRPr>
            </a:lvl7pPr>
            <a:lvl8pPr marL="3199819" marR="0" lvl="7" indent="-12119" algn="l" rtl="0">
              <a:spcBef>
                <a:spcPts val="0"/>
              </a:spcBef>
              <a:buNone/>
              <a:defRPr sz="1200" b="0" i="0" u="none" strike="noStrike" cap="none">
                <a:solidFill>
                  <a:schemeClr val="dk1"/>
                </a:solidFill>
                <a:latin typeface="Calibri"/>
                <a:ea typeface="Calibri"/>
                <a:cs typeface="Calibri"/>
                <a:sym typeface="Calibri"/>
              </a:defRPr>
            </a:lvl8pPr>
            <a:lvl9pPr marL="3656938" marR="0" lvl="8" indent="-12038"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32925"/>
            <a:ext cx="2944813" cy="49688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117" marR="0" lvl="1" indent="-12617" algn="l" rtl="0">
              <a:spcBef>
                <a:spcPts val="0"/>
              </a:spcBef>
              <a:spcAft>
                <a:spcPts val="0"/>
              </a:spcAft>
              <a:buNone/>
              <a:defRPr sz="2200" b="0" i="0" u="none" strike="noStrike" cap="none">
                <a:solidFill>
                  <a:schemeClr val="dk1"/>
                </a:solidFill>
                <a:latin typeface="Arial"/>
                <a:ea typeface="Arial"/>
                <a:cs typeface="Arial"/>
                <a:sym typeface="Arial"/>
              </a:defRPr>
            </a:lvl2pPr>
            <a:lvl3pPr marL="914235" marR="0" lvl="2" indent="-12534" algn="l" rtl="0">
              <a:spcBef>
                <a:spcPts val="0"/>
              </a:spcBef>
              <a:spcAft>
                <a:spcPts val="0"/>
              </a:spcAft>
              <a:buNone/>
              <a:defRPr sz="2200" b="0" i="0" u="none" strike="noStrike" cap="none">
                <a:solidFill>
                  <a:schemeClr val="dk1"/>
                </a:solidFill>
                <a:latin typeface="Arial"/>
                <a:ea typeface="Arial"/>
                <a:cs typeface="Arial"/>
                <a:sym typeface="Arial"/>
              </a:defRPr>
            </a:lvl3pPr>
            <a:lvl4pPr marL="1371351" marR="0" lvl="3" indent="-12450" algn="l" rtl="0">
              <a:spcBef>
                <a:spcPts val="0"/>
              </a:spcBef>
              <a:spcAft>
                <a:spcPts val="0"/>
              </a:spcAft>
              <a:buNone/>
              <a:defRPr sz="2200" b="0" i="0" u="none" strike="noStrike" cap="none">
                <a:solidFill>
                  <a:schemeClr val="dk1"/>
                </a:solidFill>
                <a:latin typeface="Arial"/>
                <a:ea typeface="Arial"/>
                <a:cs typeface="Arial"/>
                <a:sym typeface="Arial"/>
              </a:defRPr>
            </a:lvl4pPr>
            <a:lvl5pPr marL="1828469" marR="0" lvl="4" indent="-12369" algn="l" rtl="0">
              <a:spcBef>
                <a:spcPts val="0"/>
              </a:spcBef>
              <a:spcAft>
                <a:spcPts val="0"/>
              </a:spcAft>
              <a:buNone/>
              <a:defRPr sz="2200" b="0" i="0" u="none" strike="noStrike" cap="none">
                <a:solidFill>
                  <a:schemeClr val="dk1"/>
                </a:solidFill>
                <a:latin typeface="Arial"/>
                <a:ea typeface="Arial"/>
                <a:cs typeface="Arial"/>
                <a:sym typeface="Arial"/>
              </a:defRPr>
            </a:lvl5pPr>
            <a:lvl6pPr marL="2285586" marR="0" lvl="5" indent="-12286" algn="l" rtl="0">
              <a:spcBef>
                <a:spcPts val="0"/>
              </a:spcBef>
              <a:buNone/>
              <a:defRPr sz="2200" b="0" i="0" u="none" strike="noStrike" cap="none">
                <a:solidFill>
                  <a:schemeClr val="dk1"/>
                </a:solidFill>
                <a:latin typeface="Arial"/>
                <a:ea typeface="Arial"/>
                <a:cs typeface="Arial"/>
                <a:sym typeface="Arial"/>
              </a:defRPr>
            </a:lvl6pPr>
            <a:lvl7pPr marL="2742703" marR="0" lvl="6" indent="-12202" algn="l" rtl="0">
              <a:spcBef>
                <a:spcPts val="0"/>
              </a:spcBef>
              <a:buNone/>
              <a:defRPr sz="2200" b="0" i="0" u="none" strike="noStrike" cap="none">
                <a:solidFill>
                  <a:schemeClr val="dk1"/>
                </a:solidFill>
                <a:latin typeface="Arial"/>
                <a:ea typeface="Arial"/>
                <a:cs typeface="Arial"/>
                <a:sym typeface="Arial"/>
              </a:defRPr>
            </a:lvl7pPr>
            <a:lvl8pPr marL="3199819" marR="0" lvl="7" indent="-12119" algn="l" rtl="0">
              <a:spcBef>
                <a:spcPts val="0"/>
              </a:spcBef>
              <a:buNone/>
              <a:defRPr sz="2200" b="0" i="0" u="none" strike="noStrike" cap="none">
                <a:solidFill>
                  <a:schemeClr val="dk1"/>
                </a:solidFill>
                <a:latin typeface="Arial"/>
                <a:ea typeface="Arial"/>
                <a:cs typeface="Arial"/>
                <a:sym typeface="Arial"/>
              </a:defRPr>
            </a:lvl8pPr>
            <a:lvl9pPr marL="3656938" marR="0" lvl="8" indent="-12038" algn="l" rtl="0">
              <a:spcBef>
                <a:spcPts val="0"/>
              </a:spcBef>
              <a:buNone/>
              <a:defRPr sz="22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48100" y="9432925"/>
            <a:ext cx="2944813" cy="496887"/>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 name="Shape 65"/>
          <p:cNvSpPr txBox="1">
            <a:spLocks noGrp="1"/>
          </p:cNvSpPr>
          <p:nvPr>
            <p:ph type="body" idx="1"/>
          </p:nvPr>
        </p:nvSpPr>
        <p:spPr>
          <a:xfrm>
            <a:off x="679450" y="4718050"/>
            <a:ext cx="5435599" cy="4468813"/>
          </a:xfrm>
          <a:prstGeom prst="rect">
            <a:avLst/>
          </a:prstGeom>
          <a:noFill/>
          <a:ln>
            <a:noFill/>
          </a:ln>
        </p:spPr>
        <p:txBody>
          <a:bodyPr lIns="91425" tIns="45700" rIns="91425" bIns="45700"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Horizon Zero Dawn is an open-world action role playing game, exclusive for the PlayStation 4. It is set in a lush post-post apocalyptic world where gigantic machines have taken over and humanity is no longer the dominant species.</a:t>
            </a:r>
          </a:p>
          <a:p>
            <a:pPr lvl="0" rtl="0">
              <a:spcBef>
                <a:spcPts val="0"/>
              </a:spcBef>
              <a:buClr>
                <a:schemeClr val="dk1"/>
              </a:buClr>
              <a:buSzPct val="61111"/>
              <a:buFont typeface="Arial"/>
              <a:buNone/>
            </a:pPr>
            <a:endParaRPr sz="1800">
              <a:latin typeface="Arial"/>
              <a:ea typeface="Arial"/>
              <a:cs typeface="Arial"/>
              <a:sym typeface="Arial"/>
            </a:endParaRPr>
          </a:p>
          <a:p>
            <a:pPr lvl="0" rtl="0">
              <a:spcBef>
                <a:spcPts val="0"/>
              </a:spcBef>
              <a:buClr>
                <a:schemeClr val="dk1"/>
              </a:buClr>
              <a:buSzPct val="61111"/>
              <a:buFont typeface="Arial"/>
              <a:buNone/>
            </a:pPr>
            <a:r>
              <a:rPr lang="en-US" sz="1800">
                <a:latin typeface="Arial"/>
                <a:ea typeface="Arial"/>
                <a:cs typeface="Arial"/>
                <a:sym typeface="Arial"/>
              </a:rPr>
              <a:t>Talk composed of two parts:</a:t>
            </a:r>
          </a:p>
          <a:p>
            <a:pPr lvl="0" rtl="0">
              <a:spcBef>
                <a:spcPts val="0"/>
              </a:spcBef>
              <a:buNone/>
            </a:pPr>
            <a:r>
              <a:rPr lang="en-US" sz="1800">
                <a:latin typeface="Arial"/>
                <a:ea typeface="Arial"/>
                <a:cs typeface="Arial"/>
                <a:sym typeface="Arial"/>
              </a:rPr>
              <a:t>1. Research into quests, linear and non-linear narratives and quest systems in existing games.</a:t>
            </a:r>
          </a:p>
          <a:p>
            <a:pPr lvl="0" rtl="0">
              <a:spcBef>
                <a:spcPts val="0"/>
              </a:spcBef>
              <a:buNone/>
            </a:pPr>
            <a:r>
              <a:rPr lang="en-US" sz="1800">
                <a:latin typeface="Arial"/>
                <a:ea typeface="Arial"/>
                <a:cs typeface="Arial"/>
                <a:sym typeface="Arial"/>
              </a:rPr>
              <a:t>2. How this research lead us to the development of our methods and what they are.</a:t>
            </a:r>
          </a:p>
          <a:p>
            <a:pPr lvl="0" rtl="0">
              <a:spcBef>
                <a:spcPts val="0"/>
              </a:spcBef>
              <a:buClr>
                <a:schemeClr val="dk1"/>
              </a:buClr>
              <a:buSzPct val="61111"/>
              <a:buFont typeface="Arial"/>
              <a:buNone/>
            </a:pPr>
            <a:endParaRPr sz="1800">
              <a:latin typeface="Arial"/>
              <a:ea typeface="Arial"/>
              <a:cs typeface="Arial"/>
              <a:sym typeface="Arial"/>
            </a:endParaRPr>
          </a:p>
          <a:p>
            <a:pPr lvl="0" rtl="0">
              <a:spcBef>
                <a:spcPts val="0"/>
              </a:spcBef>
              <a:buClr>
                <a:schemeClr val="dk1"/>
              </a:buClr>
              <a:buSzPct val="61111"/>
              <a:buFont typeface="Arial"/>
              <a:buNone/>
            </a:pPr>
            <a:r>
              <a:rPr lang="en-US" sz="1800">
                <a:latin typeface="Arial"/>
                <a:ea typeface="Arial"/>
                <a:cs typeface="Arial"/>
                <a:sym typeface="Arial"/>
              </a:rPr>
              <a:t>Good reason for this:</a:t>
            </a:r>
          </a:p>
          <a:p>
            <a:pPr lvl="0" rtl="0">
              <a:spcBef>
                <a:spcPts val="0"/>
              </a:spcBef>
              <a:buClr>
                <a:schemeClr val="dk1"/>
              </a:buClr>
              <a:buSzPct val="61111"/>
              <a:buFont typeface="Arial"/>
              <a:buNone/>
            </a:pPr>
            <a:r>
              <a:rPr lang="en-US" sz="1800">
                <a:latin typeface="Arial"/>
                <a:ea typeface="Arial"/>
                <a:cs typeface="Arial"/>
                <a:sym typeface="Arial"/>
              </a:rPr>
              <a:t>1. Dual responsbilities - Programmer/Designer</a:t>
            </a:r>
          </a:p>
          <a:p>
            <a:pPr lvl="0" rtl="0">
              <a:spcBef>
                <a:spcPts val="0"/>
              </a:spcBef>
              <a:buClr>
                <a:schemeClr val="dk1"/>
              </a:buClr>
              <a:buSzPct val="61111"/>
              <a:buFont typeface="Arial"/>
              <a:buNone/>
            </a:pPr>
            <a:r>
              <a:rPr lang="en-US" sz="1800">
                <a:latin typeface="Arial"/>
                <a:ea typeface="Arial"/>
                <a:cs typeface="Arial"/>
                <a:sym typeface="Arial"/>
              </a:rPr>
              <a:t>2. Engineer might bring a different perspective to common issues, regarding building game narratives.</a:t>
            </a:r>
          </a:p>
          <a:p>
            <a:pPr marL="0" marR="0" lvl="0" indent="0" algn="l" rtl="0">
              <a:spcBef>
                <a:spcPts val="0"/>
              </a:spcBef>
              <a:spcAft>
                <a:spcPts val="0"/>
              </a:spcAft>
              <a:buSzPct val="250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The other thing worth looking at is how do we merge rules with the narrative to create quests.</a:t>
            </a:r>
          </a:p>
          <a:p>
            <a:pPr lvl="0" rtl="0">
              <a:spcBef>
                <a:spcPts val="0"/>
              </a:spcBef>
              <a:buClr>
                <a:schemeClr val="dk1"/>
              </a:buClr>
              <a:buSzPct val="61111"/>
              <a:buFont typeface="Arial"/>
              <a:buNone/>
            </a:pPr>
            <a:r>
              <a:rPr lang="en-US" sz="1800">
                <a:latin typeface="Arial"/>
                <a:ea typeface="Arial"/>
                <a:cs typeface="Arial"/>
                <a:sym typeface="Arial"/>
              </a:rPr>
              <a:t>Two approaches, which seem obvious.</a:t>
            </a:r>
          </a:p>
          <a:p>
            <a:pPr lvl="0" rtl="0">
              <a:spcBef>
                <a:spcPts val="0"/>
              </a:spcBef>
              <a:buClr>
                <a:schemeClr val="dk1"/>
              </a:buClr>
              <a:buSzPct val="61111"/>
              <a:buFont typeface="Arial"/>
              <a:buNone/>
            </a:pPr>
            <a:r>
              <a:rPr lang="en-US" sz="1800">
                <a:latin typeface="Arial"/>
                <a:ea typeface="Arial"/>
                <a:cs typeface="Arial"/>
                <a:sym typeface="Arial"/>
              </a:rPr>
              <a:t>This two step process is even more evident if different people are responsible for the narrative and the challenges.</a:t>
            </a:r>
          </a:p>
          <a:p>
            <a:pPr lvl="0" rtl="0">
              <a:spcBef>
                <a:spcPts val="0"/>
              </a:spcBef>
              <a:buClr>
                <a:schemeClr val="dk1"/>
              </a:buClr>
              <a:buSzPct val="61111"/>
              <a:buFont typeface="Arial"/>
              <a:buNone/>
            </a:pPr>
            <a:r>
              <a:rPr lang="en-US" sz="1800">
                <a:latin typeface="Arial"/>
                <a:ea typeface="Arial"/>
                <a:cs typeface="Arial"/>
                <a:sym typeface="Arial"/>
              </a:rPr>
              <a:t>Regardless of our best efforts we might get a dissonance between rules and the narrative.</a:t>
            </a:r>
          </a:p>
          <a:p>
            <a:pPr lvl="0" rtl="0">
              <a:spcBef>
                <a:spcPts val="0"/>
              </a:spcBef>
              <a:buNone/>
            </a:pPr>
            <a:endParaRPr/>
          </a:p>
        </p:txBody>
      </p:sp>
      <p:sp>
        <p:nvSpPr>
          <p:cNvPr id="144" name="Shape 144"/>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Once we learned all that, we needed to decide what our quest system would look like. What kind of stories we would like to tell and what kind of tools we would need to be able to tell them.</a:t>
            </a:r>
          </a:p>
          <a:p>
            <a:pPr lvl="0" rtl="0">
              <a:spcBef>
                <a:spcPts val="0"/>
              </a:spcBef>
              <a:buClr>
                <a:schemeClr val="dk1"/>
              </a:buClr>
              <a:buSzPct val="61111"/>
              <a:buFont typeface="Arial"/>
              <a:buNone/>
            </a:pPr>
            <a:r>
              <a:rPr lang="en-US" sz="1800">
                <a:latin typeface="Arial"/>
                <a:ea typeface="Arial"/>
                <a:cs typeface="Arial"/>
                <a:sym typeface="Arial"/>
              </a:rPr>
              <a:t>1) lot of content, lot of stories, living breathing world, not necessarily complex, but still interesting </a:t>
            </a:r>
          </a:p>
          <a:p>
            <a:pPr lvl="0" rtl="0">
              <a:spcBef>
                <a:spcPts val="0"/>
              </a:spcBef>
              <a:buClr>
                <a:schemeClr val="dk1"/>
              </a:buClr>
              <a:buSzPct val="61111"/>
              <a:buFont typeface="Arial"/>
              <a:buNone/>
            </a:pPr>
            <a:r>
              <a:rPr lang="en-US" sz="1800">
                <a:latin typeface="Arial"/>
                <a:ea typeface="Arial"/>
                <a:cs typeface="Arial"/>
                <a:sym typeface="Arial"/>
              </a:rPr>
              <a:t>2) main quest chain, intricate, multilayered, non-linear quest offering memorable challenges and numerous choices</a:t>
            </a:r>
          </a:p>
          <a:p>
            <a:pPr lvl="0" rtl="0">
              <a:spcBef>
                <a:spcPts val="0"/>
              </a:spcBef>
              <a:buClr>
                <a:schemeClr val="dk1"/>
              </a:buClr>
              <a:buSzPct val="61111"/>
              <a:buFont typeface="Arial"/>
              <a:buNone/>
            </a:pPr>
            <a:r>
              <a:rPr lang="en-US" sz="1800">
                <a:latin typeface="Arial"/>
                <a:ea typeface="Arial"/>
                <a:cs typeface="Arial"/>
                <a:sym typeface="Arial"/>
              </a:rPr>
              <a:t>Address the issues I mentioned earlier - of translation rules into narrative, narrative into rules.</a:t>
            </a:r>
          </a:p>
          <a:p>
            <a:pPr lvl="0" rtl="0">
              <a:spcBef>
                <a:spcPts val="0"/>
              </a:spcBef>
              <a:buClr>
                <a:schemeClr val="dk1"/>
              </a:buClr>
              <a:buSzPct val="61111"/>
              <a:buFont typeface="Arial"/>
              <a:buNone/>
            </a:pPr>
            <a:r>
              <a:rPr lang="en-US" sz="1800">
                <a:latin typeface="Arial"/>
                <a:ea typeface="Arial"/>
                <a:cs typeface="Arial"/>
                <a:sym typeface="Arial"/>
              </a:rPr>
              <a:t>Designers and writers have the same kind of structures, concepts in their minds, at least initially.</a:t>
            </a:r>
          </a:p>
          <a:p>
            <a:pPr lvl="0" rtl="0">
              <a:spcBef>
                <a:spcPts val="0"/>
              </a:spcBef>
              <a:buNone/>
            </a:pPr>
            <a:endParaRPr/>
          </a:p>
        </p:txBody>
      </p:sp>
      <p:sp>
        <p:nvSpPr>
          <p:cNvPr id="150" name="Shape 150"/>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More strict, because we wanted more content and rigid structures are good for quick development and good communication and cooperation between all quest teams. </a:t>
            </a:r>
          </a:p>
          <a:p>
            <a:pPr lvl="0" rtl="0">
              <a:spcBef>
                <a:spcPts val="0"/>
              </a:spcBef>
              <a:buNone/>
            </a:pPr>
            <a:endParaRPr/>
          </a:p>
        </p:txBody>
      </p:sp>
      <p:sp>
        <p:nvSpPr>
          <p:cNvPr id="156" name="Shape 156"/>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r>
              <a:rPr lang="en-US" sz="1800"/>
              <a:t>We knew what we wanted, now we needed to detail our approach.</a:t>
            </a:r>
          </a:p>
        </p:txBody>
      </p:sp>
      <p:sp>
        <p:nvSpPr>
          <p:cNvPr id="186" name="Shape 186"/>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a:spcBef>
                <a:spcPts val="0"/>
              </a:spcBef>
              <a:buNone/>
            </a:pPr>
            <a:r>
              <a:rPr lang="en-US" sz="1800"/>
              <a:t>We needed a way to visualize our probability space, a metaphor that would represent it.</a:t>
            </a:r>
          </a:p>
          <a:p>
            <a:pPr lvl="0" rtl="0">
              <a:spcBef>
                <a:spcPts val="0"/>
              </a:spcBef>
              <a:buNone/>
            </a:pPr>
            <a:r>
              <a:rPr lang="en-US" sz="1800"/>
              <a:t>Graph theory is one fundamental branches of mathematics and studies the properties of the formal mathematical structures called graphs. Which can be understood as networks of points connected by lines. Essentially it is a formal study of connections between things.</a:t>
            </a:r>
          </a:p>
        </p:txBody>
      </p:sp>
      <p:sp>
        <p:nvSpPr>
          <p:cNvPr id="192" name="Shape 192"/>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Protagonist encounters a distressed villager. Villager tells the protagonist that their fields are infested with terrifying insects and asks for help. Protagonist agrees and sets out to clear the fields from the insect menace. Once the last insect is killed the terrifying Insect Queen appears and attacks the protagonist. Once the Queen is slain the protagonist returns to the the villager to receive thanks and maybe rewards.</a:t>
            </a:r>
          </a:p>
          <a:p>
            <a:pPr lvl="0" rtl="0">
              <a:spcBef>
                <a:spcPts val="0"/>
              </a:spcBef>
              <a:buClr>
                <a:schemeClr val="dk1"/>
              </a:buClr>
              <a:buSzPct val="61111"/>
              <a:buFont typeface="Arial"/>
              <a:buNone/>
            </a:pPr>
            <a:endParaRPr sz="1800">
              <a:latin typeface="Arial"/>
              <a:ea typeface="Arial"/>
              <a:cs typeface="Arial"/>
              <a:sym typeface="Arial"/>
            </a:endParaRPr>
          </a:p>
          <a:p>
            <a:pPr lvl="0" rtl="0">
              <a:spcBef>
                <a:spcPts val="0"/>
              </a:spcBef>
              <a:buClr>
                <a:schemeClr val="dk1"/>
              </a:buClr>
              <a:buSzPct val="61111"/>
              <a:buFont typeface="Arial"/>
              <a:buNone/>
            </a:pPr>
            <a:r>
              <a:rPr lang="en-US" sz="1800">
                <a:latin typeface="Arial"/>
                <a:ea typeface="Arial"/>
                <a:cs typeface="Arial"/>
                <a:sym typeface="Arial"/>
              </a:rPr>
              <a:t>As you might imagine an event doesn't need to cause a single other event. It is possible to be the cause of multiple, creating sort of a web of cause-and-effect relationships between plot points</a:t>
            </a:r>
          </a:p>
          <a:p>
            <a:pPr lvl="0" rtl="0">
              <a:spcBef>
                <a:spcPts val="0"/>
              </a:spcBef>
              <a:buNone/>
            </a:pPr>
            <a:endParaRPr/>
          </a:p>
        </p:txBody>
      </p:sp>
      <p:sp>
        <p:nvSpPr>
          <p:cNvPr id="198" name="Shape 198"/>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05" name="Shape 205"/>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By travelling through this quest graph the player has multiple ways to progress through the quest and in turn multiple narratives are possible.</a:t>
            </a:r>
          </a:p>
          <a:p>
            <a:pPr lvl="0" rtl="0">
              <a:spcBef>
                <a:spcPts val="0"/>
              </a:spcBef>
              <a:buClr>
                <a:schemeClr val="dk1"/>
              </a:buClr>
              <a:buSzPct val="61111"/>
              <a:buFont typeface="Arial"/>
              <a:buNone/>
            </a:pPr>
            <a:r>
              <a:rPr lang="en-US" sz="1800">
                <a:latin typeface="Arial"/>
                <a:ea typeface="Arial"/>
                <a:cs typeface="Arial"/>
                <a:sym typeface="Arial"/>
              </a:rPr>
              <a:t>All of these possibilities are created just by defining the cause and effect relationships between possible scenes.</a:t>
            </a:r>
          </a:p>
          <a:p>
            <a:pPr lvl="0" rtl="0">
              <a:spcBef>
                <a:spcPts val="0"/>
              </a:spcBef>
              <a:buNone/>
            </a:pPr>
            <a:endParaRPr/>
          </a:p>
        </p:txBody>
      </p:sp>
      <p:sp>
        <p:nvSpPr>
          <p:cNvPr id="211" name="Shape 21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The way this would work in practice… </a:t>
            </a:r>
          </a:p>
          <a:p>
            <a:pPr lvl="0" rtl="0">
              <a:spcBef>
                <a:spcPts val="0"/>
              </a:spcBef>
              <a:buClr>
                <a:schemeClr val="dk1"/>
              </a:buClr>
              <a:buSzPct val="61111"/>
              <a:buFont typeface="Arial"/>
              <a:buNone/>
            </a:pPr>
            <a:endParaRPr sz="1800">
              <a:latin typeface="Arial"/>
              <a:ea typeface="Arial"/>
              <a:cs typeface="Arial"/>
              <a:sym typeface="Arial"/>
            </a:endParaRPr>
          </a:p>
          <a:p>
            <a:pPr lvl="0" rtl="0">
              <a:spcBef>
                <a:spcPts val="0"/>
              </a:spcBef>
              <a:buClr>
                <a:schemeClr val="dk1"/>
              </a:buClr>
              <a:buSzPct val="61111"/>
              <a:buFont typeface="Arial"/>
              <a:buNone/>
            </a:pPr>
            <a:r>
              <a:rPr lang="en-US" sz="1800">
                <a:latin typeface="Arial"/>
                <a:ea typeface="Arial"/>
                <a:cs typeface="Arial"/>
                <a:sym typeface="Arial"/>
              </a:rPr>
              <a:t>The idea is for the both the writer and the designer to start out with the graph and then building on top of it. </a:t>
            </a:r>
          </a:p>
          <a:p>
            <a:pPr lvl="0" rtl="0">
              <a:spcBef>
                <a:spcPts val="0"/>
              </a:spcBef>
              <a:buNone/>
            </a:pPr>
            <a:endParaRPr/>
          </a:p>
        </p:txBody>
      </p:sp>
      <p:sp>
        <p:nvSpPr>
          <p:cNvPr id="232" name="Shape 232"/>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Now we have the graph, the grand story structure. But how does the player progress it?</a:t>
            </a:r>
          </a:p>
          <a:p>
            <a:pPr lvl="0" rtl="0">
              <a:spcBef>
                <a:spcPts val="0"/>
              </a:spcBef>
              <a:buNone/>
            </a:pPr>
            <a:endParaRPr/>
          </a:p>
        </p:txBody>
      </p:sp>
      <p:sp>
        <p:nvSpPr>
          <p:cNvPr id="238" name="Shape 238"/>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79450" y="4718050"/>
            <a:ext cx="5435599" cy="4468813"/>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Quests are a interesting concept in themselves. (in RPG, not literary studies)</a:t>
            </a:r>
          </a:p>
          <a:p>
            <a:pPr lvl="0" rtl="0">
              <a:spcBef>
                <a:spcPts val="0"/>
              </a:spcBef>
              <a:buClr>
                <a:schemeClr val="dk1"/>
              </a:buClr>
              <a:buSzPct val="61111"/>
              <a:buFont typeface="Arial"/>
              <a:buNone/>
            </a:pPr>
            <a:r>
              <a:rPr lang="en-US" sz="1800">
                <a:latin typeface="Arial"/>
                <a:ea typeface="Arial"/>
                <a:cs typeface="Arial"/>
                <a:sym typeface="Arial"/>
              </a:rPr>
              <a:t>Two perspectives from which one can look at games: narrative perspective and rules perspective.</a:t>
            </a:r>
          </a:p>
          <a:p>
            <a:pPr lvl="0" rtl="0">
              <a:spcBef>
                <a:spcPts val="0"/>
              </a:spcBef>
              <a:buClr>
                <a:schemeClr val="dk1"/>
              </a:buClr>
              <a:buSzPct val="61111"/>
              <a:buFont typeface="Arial"/>
              <a:buNone/>
            </a:pPr>
            <a:r>
              <a:rPr lang="en-US" sz="1800">
                <a:latin typeface="Arial"/>
                <a:ea typeface="Arial"/>
                <a:cs typeface="Arial"/>
                <a:sym typeface="Arial"/>
              </a:rPr>
              <a:t>Because to exist they need both.</a:t>
            </a:r>
          </a:p>
          <a:p>
            <a:pPr lvl="0" rtl="0">
              <a:spcBef>
                <a:spcPts val="0"/>
              </a:spcBef>
              <a:buClr>
                <a:schemeClr val="dk1"/>
              </a:buClr>
              <a:buSzPct val="61111"/>
              <a:buFont typeface="Arial"/>
              <a:buNone/>
            </a:pPr>
            <a:r>
              <a:rPr lang="en-US" sz="1800">
                <a:latin typeface="Arial"/>
                <a:ea typeface="Arial"/>
                <a:cs typeface="Arial"/>
                <a:sym typeface="Arial"/>
              </a:rPr>
              <a:t>Word meaningful is exceptionally important - meaningful choice - important idea in good game design.</a:t>
            </a:r>
          </a:p>
          <a:p>
            <a:pPr lvl="0" rtl="0">
              <a:spcBef>
                <a:spcPts val="0"/>
              </a:spcBef>
              <a:buClr>
                <a:schemeClr val="dk1"/>
              </a:buClr>
              <a:buSzPct val="61111"/>
              <a:buFont typeface="Arial"/>
              <a:buNone/>
            </a:pPr>
            <a:r>
              <a:rPr lang="en-US" sz="1800">
                <a:latin typeface="Arial"/>
                <a:ea typeface="Arial"/>
                <a:cs typeface="Arial"/>
                <a:sym typeface="Arial"/>
              </a:rPr>
              <a:t>Through quests player interacts with both rules and the narrative and draws meaning from both. </a:t>
            </a:r>
          </a:p>
          <a:p>
            <a:pPr lvl="0" rtl="0">
              <a:spcBef>
                <a:spcPts val="0"/>
              </a:spcBef>
              <a:buClr>
                <a:schemeClr val="dk1"/>
              </a:buClr>
              <a:buSzPct val="61111"/>
              <a:buFont typeface="Arial"/>
              <a:buNone/>
            </a:pPr>
            <a:r>
              <a:rPr lang="en-US" sz="1800">
                <a:latin typeface="Arial"/>
                <a:ea typeface="Arial"/>
                <a:cs typeface="Arial"/>
                <a:sym typeface="Arial"/>
              </a:rPr>
              <a:t>Summary: Design, Writing, Tech - Quests</a:t>
            </a:r>
          </a:p>
          <a:p>
            <a:pPr lvl="0">
              <a:spcBef>
                <a:spcPts val="0"/>
              </a:spcBef>
              <a:buNone/>
            </a:pPr>
            <a:endParaRPr/>
          </a:p>
        </p:txBody>
      </p:sp>
      <p:sp>
        <p:nvSpPr>
          <p:cNvPr id="73" name="Shape 73"/>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44" name="Shape 244"/>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56" name="Shape 256"/>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69" name="Shape 269"/>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r>
              <a:rPr lang="en-US" sz="1800"/>
              <a:t>While using our methods we manage to succeed in some areas and not so much in others and would like to quickly tell you about most interesting ones.</a:t>
            </a:r>
          </a:p>
        </p:txBody>
      </p:sp>
      <p:sp>
        <p:nvSpPr>
          <p:cNvPr id="275" name="Shape 275"/>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81" name="Shape 28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87" name="Shape 287"/>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endParaRPr/>
          </a:p>
        </p:txBody>
      </p:sp>
      <p:sp>
        <p:nvSpPr>
          <p:cNvPr id="293" name="Shape 293"/>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299" name="Shape 299"/>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79450" y="4718050"/>
            <a:ext cx="5435599" cy="4468813"/>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To able to discuss the topic, let's look at the structure of a quest. </a:t>
            </a:r>
          </a:p>
          <a:p>
            <a:pPr lvl="0" rtl="0">
              <a:spcBef>
                <a:spcPts val="0"/>
              </a:spcBef>
              <a:buClr>
                <a:schemeClr val="dk1"/>
              </a:buClr>
              <a:buSzPct val="61111"/>
              <a:buFont typeface="Arial"/>
              <a:buNone/>
            </a:pPr>
            <a:endParaRPr sz="1800">
              <a:latin typeface="Arial"/>
              <a:ea typeface="Arial"/>
              <a:cs typeface="Arial"/>
              <a:sym typeface="Arial"/>
            </a:endParaRPr>
          </a:p>
          <a:p>
            <a:pPr lvl="0" rtl="0">
              <a:spcBef>
                <a:spcPts val="0"/>
              </a:spcBef>
              <a:buClr>
                <a:schemeClr val="dk1"/>
              </a:buClr>
              <a:buSzPct val="61111"/>
              <a:buFont typeface="Arial"/>
              <a:buNone/>
            </a:pPr>
            <a:r>
              <a:rPr lang="en-US" sz="1800">
                <a:latin typeface="Arial"/>
                <a:ea typeface="Arial"/>
                <a:cs typeface="Arial"/>
                <a:sym typeface="Arial"/>
              </a:rPr>
              <a:t>Progressing through a quest yields some sort of a reward, which has tangible value in the context of the game. </a:t>
            </a:r>
          </a:p>
          <a:p>
            <a:pPr lvl="0">
              <a:spcBef>
                <a:spcPts val="0"/>
              </a:spcBef>
              <a:buNone/>
            </a:pPr>
            <a:endParaRPr/>
          </a:p>
        </p:txBody>
      </p:sp>
      <p:sp>
        <p:nvSpPr>
          <p:cNvPr id="80" name="Shape 80"/>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If we have a game which story is told mainly through quests, we need a system which will allow for creation and management of said quests. Shape has implications to the kind of stories we can tell. </a:t>
            </a:r>
          </a:p>
          <a:p>
            <a:pPr lvl="0" rtl="0">
              <a:spcBef>
                <a:spcPts val="0"/>
              </a:spcBef>
              <a:buClr>
                <a:schemeClr val="dk1"/>
              </a:buClr>
              <a:buSzPct val="61111"/>
              <a:buFont typeface="Arial"/>
              <a:buNone/>
            </a:pPr>
            <a:r>
              <a:rPr lang="en-US" sz="1800">
                <a:latin typeface="Arial"/>
                <a:ea typeface="Arial"/>
                <a:cs typeface="Arial"/>
                <a:sym typeface="Arial"/>
              </a:rPr>
              <a:t>We used to makes FPSs before Horizon. We were tabula rasa,  waiting to be filled with ideas. </a:t>
            </a:r>
          </a:p>
          <a:p>
            <a:pPr lvl="0" rtl="0">
              <a:spcBef>
                <a:spcPts val="0"/>
              </a:spcBef>
              <a:buClr>
                <a:schemeClr val="dk1"/>
              </a:buClr>
              <a:buSzPct val="61111"/>
              <a:buFont typeface="Arial"/>
              <a:buNone/>
            </a:pPr>
            <a:r>
              <a:rPr lang="en-US" sz="1800">
                <a:latin typeface="Arial"/>
                <a:ea typeface="Arial"/>
                <a:cs typeface="Arial"/>
                <a:sym typeface="Arial"/>
              </a:rPr>
              <a:t>To fill the gaps in our knowledge we decided to look at the games that came before and how other teams have approached the problem.</a:t>
            </a:r>
          </a:p>
          <a:p>
            <a:pPr lvl="0" rtl="0">
              <a:spcBef>
                <a:spcPts val="0"/>
              </a:spcBef>
              <a:buNone/>
            </a:pPr>
            <a:endParaRPr/>
          </a:p>
        </p:txBody>
      </p:sp>
      <p:sp>
        <p:nvSpPr>
          <p:cNvPr id="86" name="Shape 86"/>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Although we found many various approaches, there was a common denominator.</a:t>
            </a:r>
          </a:p>
        </p:txBody>
      </p:sp>
      <p:sp>
        <p:nvSpPr>
          <p:cNvPr id="92" name="Shape 92"/>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At its extreme it’s no system at all.</a:t>
            </a:r>
          </a:p>
          <a:p>
            <a:pPr lvl="0" rtl="0">
              <a:spcBef>
                <a:spcPts val="0"/>
              </a:spcBef>
              <a:buClr>
                <a:schemeClr val="dk1"/>
              </a:buClr>
              <a:buSzPct val="61111"/>
              <a:buFont typeface="Arial"/>
              <a:buNone/>
            </a:pPr>
            <a:r>
              <a:rPr lang="en-US" sz="1800">
                <a:latin typeface="Arial"/>
                <a:ea typeface="Arial"/>
                <a:cs typeface="Arial"/>
                <a:sym typeface="Arial"/>
              </a:rPr>
              <a:t>Because such an approach doesn’t put any limitations on us, in theory any kind of story is possible.</a:t>
            </a:r>
          </a:p>
          <a:p>
            <a:pPr lvl="0" rtl="0">
              <a:spcBef>
                <a:spcPts val="0"/>
              </a:spcBef>
              <a:buClr>
                <a:schemeClr val="dk1"/>
              </a:buClr>
              <a:buSzPct val="61111"/>
              <a:buFont typeface="Arial"/>
              <a:buNone/>
            </a:pPr>
            <a:r>
              <a:rPr lang="en-US" sz="1800">
                <a:latin typeface="Arial"/>
                <a:ea typeface="Arial"/>
                <a:cs typeface="Arial"/>
                <a:sym typeface="Arial"/>
              </a:rPr>
              <a:t>Intricate stories, using sophisticated storytelling techniques, using complex structures will also be very complicated to create.</a:t>
            </a:r>
          </a:p>
          <a:p>
            <a:pPr lvl="0" rtl="0">
              <a:spcBef>
                <a:spcPts val="0"/>
              </a:spcBef>
              <a:buNone/>
            </a:pPr>
            <a:endParaRPr/>
          </a:p>
        </p:txBody>
      </p:sp>
      <p:sp>
        <p:nvSpPr>
          <p:cNvPr id="98" name="Shape 98"/>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a:spcBef>
                <a:spcPts val="0"/>
              </a:spcBef>
              <a:buNone/>
            </a:pPr>
            <a:r>
              <a:rPr lang="en-US" sz="1800"/>
              <a:t>On the opposite extreme of the scale, we have the Strict Quest System. “Negative” of the relaxed.</a:t>
            </a:r>
          </a:p>
          <a:p>
            <a:pPr lvl="0" rtl="0">
              <a:spcBef>
                <a:spcPts val="0"/>
              </a:spcBef>
              <a:buNone/>
            </a:pPr>
            <a:r>
              <a:rPr lang="en-US" sz="1800"/>
              <a:t>Rigid structures make communication easier, as the whole team has a common idea what a quest is, how it is structured and how it functions.</a:t>
            </a:r>
          </a:p>
        </p:txBody>
      </p:sp>
      <p:sp>
        <p:nvSpPr>
          <p:cNvPr id="104" name="Shape 104"/>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None/>
            </a:pPr>
            <a:endParaRPr/>
          </a:p>
        </p:txBody>
      </p:sp>
      <p:sp>
        <p:nvSpPr>
          <p:cNvPr id="110" name="Shape 110"/>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79450" y="4718050"/>
            <a:ext cx="5435700" cy="4468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latin typeface="Arial"/>
                <a:ea typeface="Arial"/>
                <a:cs typeface="Arial"/>
                <a:sym typeface="Arial"/>
              </a:rPr>
              <a:t>If we were to put games on a graph representing that scale, it would look more or less like that. </a:t>
            </a:r>
          </a:p>
          <a:p>
            <a:pPr lvl="0" rtl="0">
              <a:spcBef>
                <a:spcPts val="0"/>
              </a:spcBef>
              <a:buNone/>
            </a:pPr>
            <a:endParaRPr/>
          </a:p>
        </p:txBody>
      </p:sp>
      <p:sp>
        <p:nvSpPr>
          <p:cNvPr id="116" name="Shape 116"/>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0" y="0"/>
            <a:ext cx="9144000" cy="5172000"/>
          </a:xfrm>
          <a:prstGeom prst="rect">
            <a:avLst/>
          </a:prstGeom>
          <a:noFill/>
          <a:ln>
            <a:noFill/>
          </a:ln>
        </p:spPr>
      </p:pic>
      <p:pic>
        <p:nvPicPr>
          <p:cNvPr id="14" name="Shape 14"/>
          <p:cNvPicPr preferRelativeResize="0"/>
          <p:nvPr/>
        </p:nvPicPr>
        <p:blipFill rotWithShape="1">
          <a:blip r:embed="rId3">
            <a:alphaModFix/>
          </a:blip>
          <a:srcRect/>
          <a:stretch/>
        </p:blipFill>
        <p:spPr>
          <a:xfrm>
            <a:off x="-780" y="0"/>
            <a:ext cx="469500" cy="477300"/>
          </a:xfrm>
          <a:prstGeom prst="rect">
            <a:avLst/>
          </a:prstGeom>
          <a:noFill/>
          <a:ln>
            <a:noFill/>
          </a:ln>
        </p:spPr>
      </p:pic>
      <p:sp>
        <p:nvSpPr>
          <p:cNvPr id="15" name="Shape 15"/>
          <p:cNvSpPr txBox="1">
            <a:spLocks noGrp="1"/>
          </p:cNvSpPr>
          <p:nvPr>
            <p:ph type="ctrTitle"/>
          </p:nvPr>
        </p:nvSpPr>
        <p:spPr>
          <a:xfrm>
            <a:off x="685359" y="1597735"/>
            <a:ext cx="7773300" cy="1102500"/>
          </a:xfrm>
          <a:prstGeom prst="rect">
            <a:avLst/>
          </a:prstGeom>
          <a:noFill/>
          <a:ln>
            <a:noFill/>
          </a:ln>
        </p:spPr>
        <p:txBody>
          <a:bodyPr lIns="72550" tIns="72550" rIns="72550" bIns="72550" anchor="ctr" anchorCtr="0"/>
          <a:lstStyle>
            <a:lvl1pPr marL="0" marR="0" lvl="0" indent="0" algn="ctr" rtl="0">
              <a:spcBef>
                <a:spcPts val="0"/>
              </a:spcBef>
              <a:spcAft>
                <a:spcPts val="0"/>
              </a:spcAft>
              <a:buSzPct val="34375"/>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1371978" y="2914483"/>
            <a:ext cx="6399900" cy="1314299"/>
          </a:xfrm>
          <a:prstGeom prst="rect">
            <a:avLst/>
          </a:prstGeom>
          <a:noFill/>
          <a:ln>
            <a:noFill/>
          </a:ln>
        </p:spPr>
        <p:txBody>
          <a:bodyPr lIns="72550" tIns="72550" rIns="72550" bIns="72550" anchor="ctr" anchorCtr="0"/>
          <a:lstStyle>
            <a:lvl1pPr marL="0" marR="0" lvl="0" indent="0" algn="ctr" rtl="0">
              <a:spcBef>
                <a:spcPts val="400"/>
              </a:spcBef>
              <a:spcAft>
                <a:spcPts val="0"/>
              </a:spcAft>
              <a:buClr>
                <a:schemeClr val="lt1"/>
              </a:buClr>
              <a:buSzPct val="57894"/>
              <a:buFont typeface="Arial"/>
              <a:buNone/>
              <a:defRPr sz="1900" b="0" i="0" u="none" strike="noStrike" cap="none">
                <a:solidFill>
                  <a:schemeClr val="lt1"/>
                </a:solidFill>
                <a:latin typeface="Arial"/>
                <a:ea typeface="Arial"/>
                <a:cs typeface="Arial"/>
                <a:sym typeface="Arial"/>
              </a:defRPr>
            </a:lvl1pPr>
            <a:lvl2pPr marL="368300" marR="0" lvl="1" indent="-12700" algn="ctr" rtl="0">
              <a:spcBef>
                <a:spcPts val="400"/>
              </a:spcBef>
              <a:spcAft>
                <a:spcPts val="0"/>
              </a:spcAft>
              <a:buClr>
                <a:schemeClr val="dk1"/>
              </a:buClr>
              <a:buSzPct val="50000"/>
              <a:buFont typeface="Arial"/>
              <a:buNone/>
              <a:defRPr sz="2200" b="0" i="0" u="none" strike="noStrike" cap="none">
                <a:solidFill>
                  <a:schemeClr val="dk1"/>
                </a:solidFill>
                <a:latin typeface="Arial"/>
                <a:ea typeface="Arial"/>
                <a:cs typeface="Arial"/>
                <a:sym typeface="Arial"/>
              </a:defRPr>
            </a:lvl2pPr>
            <a:lvl3pPr marL="723900" marR="0" lvl="2" indent="-12700" algn="ctr" rtl="0">
              <a:spcBef>
                <a:spcPts val="400"/>
              </a:spcBef>
              <a:spcAft>
                <a:spcPts val="0"/>
              </a:spcAft>
              <a:buClr>
                <a:schemeClr val="dk1"/>
              </a:buClr>
              <a:buSzPct val="57894"/>
              <a:buFont typeface="Arial"/>
              <a:buNone/>
              <a:defRPr sz="1900" b="0" i="0" u="none" strike="noStrike" cap="none">
                <a:solidFill>
                  <a:schemeClr val="dk1"/>
                </a:solidFill>
                <a:latin typeface="Arial"/>
                <a:ea typeface="Arial"/>
                <a:cs typeface="Arial"/>
                <a:sym typeface="Arial"/>
              </a:defRPr>
            </a:lvl3pPr>
            <a:lvl4pPr marL="1092200" marR="0" lvl="3" indent="-1270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4pPr>
            <a:lvl5pPr marL="1447800" marR="0" lvl="4" indent="-1270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5pPr>
            <a:lvl6pPr marL="1816100" marR="0" lvl="5" indent="-1270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6pPr>
            <a:lvl7pPr marL="2171700" marR="0" lvl="6" indent="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7pPr>
            <a:lvl8pPr marL="2540000" marR="0" lvl="7" indent="-1270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8pPr>
            <a:lvl9pPr marL="2908300" marR="0" lvl="8" indent="-12700" algn="ctr" rtl="0">
              <a:spcBef>
                <a:spcPts val="300"/>
              </a:spcBef>
              <a:spcAft>
                <a:spcPts val="0"/>
              </a:spcAft>
              <a:buClr>
                <a:schemeClr val="dk1"/>
              </a:buClr>
              <a:buSzPct val="6875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0" y="4906611"/>
            <a:ext cx="9144000" cy="237000"/>
          </a:xfrm>
          <a:prstGeom prst="rect">
            <a:avLst/>
          </a:prstGeom>
          <a:noFill/>
          <a:ln>
            <a:noFill/>
          </a:ln>
        </p:spPr>
        <p:txBody>
          <a:bodyPr lIns="72550" tIns="72550" rIns="72550" bIns="72550" anchor="t" anchorCtr="0"/>
          <a:lstStyle>
            <a:lvl1pPr marL="0" marR="0" lvl="0" indent="0" algn="ctr" rtl="0">
              <a:spcBef>
                <a:spcPts val="200"/>
              </a:spcBef>
              <a:spcAft>
                <a:spcPts val="0"/>
              </a:spcAft>
              <a:buClr>
                <a:schemeClr val="lt1"/>
              </a:buClr>
              <a:buSzPct val="137500"/>
              <a:buFont typeface="Arial"/>
              <a:buNone/>
              <a:defRPr sz="800" b="0" i="0" u="none" strike="noStrike" cap="none">
                <a:solidFill>
                  <a:schemeClr val="lt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Shape 20"/>
          <p:cNvSpPr txBox="1">
            <a:spLocks noGrp="1"/>
          </p:cNvSpPr>
          <p:nvPr>
            <p:ph type="title"/>
          </p:nvPr>
        </p:nvSpPr>
        <p:spPr>
          <a:xfrm>
            <a:off x="457326" y="205388"/>
            <a:ext cx="8229300" cy="858000"/>
          </a:xfrm>
          <a:prstGeom prst="rect">
            <a:avLst/>
          </a:prstGeom>
          <a:noFill/>
          <a:ln>
            <a:noFill/>
          </a:ln>
        </p:spPr>
        <p:txBody>
          <a:bodyPr lIns="72550" tIns="72550" rIns="72550" bIns="72550" anchor="t" anchorCtr="0"/>
          <a:lstStyle>
            <a:lvl1pPr marL="0" marR="0" lvl="0" indent="0" algn="r"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326" y="1199566"/>
            <a:ext cx="8229300" cy="3394500"/>
          </a:xfrm>
          <a:prstGeom prst="rect">
            <a:avLst/>
          </a:prstGeom>
          <a:noFill/>
          <a:ln>
            <a:noFill/>
          </a:ln>
        </p:spPr>
        <p:txBody>
          <a:bodyPr lIns="72550" tIns="72550" rIns="72550" bIns="72550" anchor="t" anchorCtr="0"/>
          <a:lstStyle>
            <a:lvl1pPr marL="266700" marR="0" lvl="0" indent="-101600"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22" name="Shape 22"/>
          <p:cNvPicPr preferRelativeResize="0"/>
          <p:nvPr/>
        </p:nvPicPr>
        <p:blipFill rotWithShape="1">
          <a:blip r:embed="rId3">
            <a:alphaModFix/>
          </a:blip>
          <a:srcRect/>
          <a:stretch/>
        </p:blipFill>
        <p:spPr>
          <a:xfrm>
            <a:off x="-780" y="0"/>
            <a:ext cx="469500" cy="477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226773" y="1406209"/>
            <a:ext cx="5639100" cy="1617900"/>
          </a:xfrm>
          <a:prstGeom prst="rect">
            <a:avLst/>
          </a:prstGeom>
          <a:noFill/>
          <a:ln>
            <a:noFill/>
          </a:ln>
        </p:spPr>
        <p:txBody>
          <a:bodyPr lIns="72550" tIns="72550" rIns="72550" bIns="72550" anchor="t" anchorCtr="0"/>
          <a:lstStyle>
            <a:lvl1pPr marL="0" marR="0" lvl="0" indent="0" algn="l" rtl="0">
              <a:spcBef>
                <a:spcPts val="500"/>
              </a:spcBef>
              <a:spcAft>
                <a:spcPts val="0"/>
              </a:spcAft>
              <a:buClr>
                <a:schemeClr val="dk1"/>
              </a:buClr>
              <a:buSzPct val="44000"/>
              <a:buFont typeface="Arial"/>
              <a:buNone/>
              <a:defRPr sz="2500" b="0" i="0" u="none" strike="noStrike" cap="none">
                <a:solidFill>
                  <a:schemeClr val="dk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7717848" y="362892"/>
            <a:ext cx="1028100" cy="544200"/>
          </a:xfrm>
          <a:prstGeom prst="rect">
            <a:avLst/>
          </a:prstGeom>
          <a:noFill/>
          <a:ln>
            <a:noFill/>
          </a:ln>
        </p:spPr>
        <p:txBody>
          <a:bodyPr lIns="72550" tIns="72550" rIns="72550" bIns="72550" anchor="t" anchorCtr="0"/>
          <a:lstStyle>
            <a:lvl1pPr marL="0" marR="0" lvl="0" indent="0" algn="l" rtl="0">
              <a:spcBef>
                <a:spcPts val="200"/>
              </a:spcBef>
              <a:spcAft>
                <a:spcPts val="0"/>
              </a:spcAft>
              <a:buClr>
                <a:schemeClr val="dk1"/>
              </a:buClr>
              <a:buSzPct val="122222"/>
              <a:buFont typeface="Arial"/>
              <a:buNone/>
              <a:defRPr sz="900" b="0" i="0" u="none" strike="noStrike" cap="none">
                <a:solidFill>
                  <a:schemeClr val="dk1"/>
                </a:solidFill>
                <a:latin typeface="Arial"/>
                <a:ea typeface="Arial"/>
                <a:cs typeface="Arial"/>
                <a:sym typeface="Arial"/>
              </a:defRPr>
            </a:lvl1pPr>
            <a:lvl2pPr marL="584200" marR="0" lvl="1" indent="-165100" algn="l" rtl="0">
              <a:spcBef>
                <a:spcPts val="200"/>
              </a:spcBef>
              <a:spcAft>
                <a:spcPts val="0"/>
              </a:spcAft>
              <a:buClr>
                <a:schemeClr val="dk1"/>
              </a:buClr>
              <a:buSzPct val="100000"/>
              <a:buFont typeface="Arial"/>
              <a:buChar char="–"/>
              <a:defRPr sz="900" b="0" i="0" u="none" strike="noStrike" cap="none">
                <a:solidFill>
                  <a:schemeClr val="dk1"/>
                </a:solidFill>
                <a:latin typeface="Arial"/>
                <a:ea typeface="Arial"/>
                <a:cs typeface="Arial"/>
                <a:sym typeface="Arial"/>
              </a:defRPr>
            </a:lvl2pPr>
            <a:lvl3pPr marL="901700" marR="0" lvl="2" indent="-114300" algn="l" rtl="0">
              <a:spcBef>
                <a:spcPts val="200"/>
              </a:spcBef>
              <a:spcAft>
                <a:spcPts val="0"/>
              </a:spcAft>
              <a:buClr>
                <a:schemeClr val="dk1"/>
              </a:buClr>
              <a:buSzPct val="100000"/>
              <a:buFont typeface="Arial"/>
              <a:buChar char="•"/>
              <a:defRPr sz="900" b="0" i="0" u="none" strike="noStrike" cap="none">
                <a:solidFill>
                  <a:schemeClr val="dk1"/>
                </a:solidFill>
                <a:latin typeface="Arial"/>
                <a:ea typeface="Arial"/>
                <a:cs typeface="Arial"/>
                <a:sym typeface="Arial"/>
              </a:defRPr>
            </a:lvl3pPr>
            <a:lvl4pPr marL="1270000" marR="0" lvl="3" indent="-127000" algn="l" rtl="0">
              <a:spcBef>
                <a:spcPts val="200"/>
              </a:spcBef>
              <a:spcAft>
                <a:spcPts val="0"/>
              </a:spcAft>
              <a:buClr>
                <a:schemeClr val="dk1"/>
              </a:buClr>
              <a:buSzPct val="100000"/>
              <a:buFont typeface="Arial"/>
              <a:buChar char="–"/>
              <a:defRPr sz="900" b="0" i="0" u="none" strike="noStrike" cap="none">
                <a:solidFill>
                  <a:schemeClr val="dk1"/>
                </a:solidFill>
                <a:latin typeface="Arial"/>
                <a:ea typeface="Arial"/>
                <a:cs typeface="Arial"/>
                <a:sym typeface="Arial"/>
              </a:defRPr>
            </a:lvl4pPr>
            <a:lvl5pPr marL="1625600" marR="0" lvl="4" indent="-114300" algn="l" rtl="0">
              <a:spcBef>
                <a:spcPts val="200"/>
              </a:spcBef>
              <a:spcAft>
                <a:spcPts val="0"/>
              </a:spcAft>
              <a:buClr>
                <a:schemeClr val="dk1"/>
              </a:buClr>
              <a:buSzPct val="100000"/>
              <a:buFont typeface="Arial"/>
              <a:buChar char="»"/>
              <a:defRPr sz="9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8" name="Shape 28"/>
          <p:cNvPicPr preferRelativeResize="0"/>
          <p:nvPr/>
        </p:nvPicPr>
        <p:blipFill rotWithShape="1">
          <a:blip r:embed="rId3">
            <a:alphaModFix/>
          </a:blip>
          <a:srcRect/>
          <a:stretch/>
        </p:blipFill>
        <p:spPr>
          <a:xfrm>
            <a:off x="-780" y="0"/>
            <a:ext cx="469500" cy="477300"/>
          </a:xfrm>
          <a:prstGeom prst="rect">
            <a:avLst/>
          </a:prstGeom>
          <a:noFill/>
          <a:ln>
            <a:noFill/>
          </a:ln>
        </p:spPr>
      </p:pic>
      <p:sp>
        <p:nvSpPr>
          <p:cNvPr id="29" name="Shape 29"/>
          <p:cNvSpPr txBox="1">
            <a:spLocks noGrp="1"/>
          </p:cNvSpPr>
          <p:nvPr>
            <p:ph type="title"/>
          </p:nvPr>
        </p:nvSpPr>
        <p:spPr>
          <a:xfrm>
            <a:off x="457326" y="205388"/>
            <a:ext cx="8229300" cy="858000"/>
          </a:xfrm>
          <a:prstGeom prst="rect">
            <a:avLst/>
          </a:prstGeom>
          <a:noFill/>
          <a:ln>
            <a:noFill/>
          </a:ln>
        </p:spPr>
        <p:txBody>
          <a:bodyPr lIns="72550" tIns="72550" rIns="72550" bIns="72550" anchor="t" anchorCtr="0"/>
          <a:lstStyle>
            <a:lvl1pPr marL="0" marR="0" lvl="0" indent="0" algn="ctr"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336" y="1199566"/>
            <a:ext cx="4054200" cy="3394500"/>
          </a:xfrm>
          <a:prstGeom prst="rect">
            <a:avLst/>
          </a:prstGeom>
          <a:noFill/>
          <a:ln>
            <a:noFill/>
          </a:ln>
        </p:spPr>
        <p:txBody>
          <a:bodyPr lIns="72550" tIns="72550" rIns="72550" bIns="72550" anchor="t" anchorCtr="0"/>
          <a:lstStyle>
            <a:lvl1pPr marL="266700" marR="0" lvl="0" indent="-1270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584200" marR="0" lvl="1" indent="-1016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2pPr>
            <a:lvl3pPr marL="901700" marR="0" lvl="2"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270000" marR="0" lvl="3" indent="-889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625600" marR="0" lvl="4" indent="-889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1993900" marR="0" lvl="5"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62200" marR="0" lvl="6"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717800" marR="0" lvl="7"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086100" marR="0" lvl="8"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2"/>
          </p:nvPr>
        </p:nvSpPr>
        <p:spPr>
          <a:xfrm>
            <a:off x="4632483" y="1199566"/>
            <a:ext cx="4054200" cy="3394500"/>
          </a:xfrm>
          <a:prstGeom prst="rect">
            <a:avLst/>
          </a:prstGeom>
          <a:noFill/>
          <a:ln>
            <a:noFill/>
          </a:ln>
        </p:spPr>
        <p:txBody>
          <a:bodyPr lIns="72550" tIns="72550" rIns="72550" bIns="72550" anchor="t" anchorCtr="0"/>
          <a:lstStyle>
            <a:lvl1pPr marL="266700" marR="0" lvl="0" indent="-1270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584200" marR="0" lvl="1" indent="-1016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2pPr>
            <a:lvl3pPr marL="901700" marR="0" lvl="2"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270000" marR="0" lvl="3" indent="-889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625600" marR="0" lvl="4" indent="-889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1993900" marR="0" lvl="5"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62200" marR="0" lvl="6"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717800" marR="0" lvl="7"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086100" marR="0" lvl="8" indent="-101600" algn="l" rtl="0">
              <a:spcBef>
                <a:spcPts val="30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2" name="Shape 32"/>
          <p:cNvCxnSpPr/>
          <p:nvPr/>
        </p:nvCxnSpPr>
        <p:spPr>
          <a:xfrm>
            <a:off x="4565700" y="1171841"/>
            <a:ext cx="0" cy="3485400"/>
          </a:xfrm>
          <a:prstGeom prst="straightConnector1">
            <a:avLst/>
          </a:prstGeom>
          <a:noFill/>
          <a:ln w="25400" cap="flat" cmpd="sng">
            <a:solidFill>
              <a:schemeClr val="accent4"/>
            </a:solidFill>
            <a:prstDash val="solid"/>
            <a:round/>
            <a:headEnd type="none" w="med" len="med"/>
            <a:tailEnd type="none" w="med" len="med"/>
          </a:ln>
          <a:effectLst>
            <a:outerShdw blurRad="39999" dist="20000" dir="5400000" rotWithShape="0">
              <a:srgbClr val="000000">
                <a:alpha val="37647"/>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5" name="Shape 35"/>
          <p:cNvPicPr preferRelativeResize="0"/>
          <p:nvPr/>
        </p:nvPicPr>
        <p:blipFill rotWithShape="1">
          <a:blip r:embed="rId3">
            <a:alphaModFix/>
          </a:blip>
          <a:srcRect/>
          <a:stretch/>
        </p:blipFill>
        <p:spPr>
          <a:xfrm>
            <a:off x="-780" y="0"/>
            <a:ext cx="469500" cy="477300"/>
          </a:xfrm>
          <a:prstGeom prst="rect">
            <a:avLst/>
          </a:prstGeom>
          <a:noFill/>
          <a:ln>
            <a:noFill/>
          </a:ln>
        </p:spPr>
      </p:pic>
      <p:sp>
        <p:nvSpPr>
          <p:cNvPr id="36" name="Shape 36"/>
          <p:cNvSpPr txBox="1">
            <a:spLocks noGrp="1"/>
          </p:cNvSpPr>
          <p:nvPr>
            <p:ph type="title"/>
          </p:nvPr>
        </p:nvSpPr>
        <p:spPr>
          <a:xfrm>
            <a:off x="457326" y="205388"/>
            <a:ext cx="8229300" cy="858000"/>
          </a:xfrm>
          <a:prstGeom prst="rect">
            <a:avLst/>
          </a:prstGeom>
          <a:noFill/>
          <a:ln>
            <a:noFill/>
          </a:ln>
        </p:spPr>
        <p:txBody>
          <a:bodyPr lIns="72550" tIns="72550" rIns="72550" bIns="72550" anchor="t" anchorCtr="0"/>
          <a:lstStyle>
            <a:lvl1pPr marL="0" marR="0" lvl="0" indent="0" algn="ctr"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9" name="Shape 39"/>
          <p:cNvSpPr txBox="1">
            <a:spLocks noGrp="1"/>
          </p:cNvSpPr>
          <p:nvPr>
            <p:ph type="title"/>
          </p:nvPr>
        </p:nvSpPr>
        <p:spPr>
          <a:xfrm>
            <a:off x="457326" y="205387"/>
            <a:ext cx="8229300" cy="858000"/>
          </a:xfrm>
          <a:prstGeom prst="rect">
            <a:avLst/>
          </a:prstGeom>
          <a:noFill/>
          <a:ln>
            <a:noFill/>
          </a:ln>
        </p:spPr>
        <p:txBody>
          <a:bodyPr lIns="72550" tIns="72550" rIns="72550" bIns="72550" anchor="t" anchorCtr="0"/>
          <a:lstStyle>
            <a:lvl1pPr marL="0" marR="0" lvl="0" indent="0" algn="r" rtl="0">
              <a:spcBef>
                <a:spcPts val="0"/>
              </a:spcBef>
              <a:spcAft>
                <a:spcPts val="0"/>
              </a:spcAft>
              <a:buSzPct val="44000"/>
              <a:buNone/>
              <a:defRPr sz="2500" b="0" i="0" u="none" strike="noStrike" cap="none">
                <a:solidFill>
                  <a:schemeClr val="dk2"/>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graphicFrame>
        <p:nvGraphicFramePr>
          <p:cNvPr id="40" name="Shape 40"/>
          <p:cNvGraphicFramePr/>
          <p:nvPr/>
        </p:nvGraphicFramePr>
        <p:xfrm>
          <a:off x="1743214" y="2096852"/>
          <a:ext cx="3000000" cy="3000000"/>
        </p:xfrm>
        <a:graphic>
          <a:graphicData uri="http://schemas.openxmlformats.org/drawingml/2006/table">
            <a:tbl>
              <a:tblPr firstRow="1" bandRow="1">
                <a:noFill/>
                <a:tableStyleId>{CD385BB1-8A3F-457B-BC8B-0CB3A33D6C33}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54325">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extLst>
                  <a:ext uri="{0D108BD9-81ED-4DB2-BD59-A6C34878D82A}">
                    <a16:rowId xmlns:a16="http://schemas.microsoft.com/office/drawing/2014/main" val="10000"/>
                  </a:ext>
                </a:extLst>
              </a:tr>
              <a:tr h="654325">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extLst>
                  <a:ext uri="{0D108BD9-81ED-4DB2-BD59-A6C34878D82A}">
                    <a16:rowId xmlns:a16="http://schemas.microsoft.com/office/drawing/2014/main" val="10001"/>
                  </a:ext>
                </a:extLst>
              </a:tr>
              <a:tr h="654325">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tc>
                  <a:txBody>
                    <a:bodyPr/>
                    <a:lstStyle/>
                    <a:p>
                      <a:pPr marL="0" marR="0" lvl="0" indent="0" algn="l" rtl="0">
                        <a:spcBef>
                          <a:spcPts val="0"/>
                        </a:spcBef>
                        <a:buSzPct val="25000"/>
                        <a:buNone/>
                      </a:pPr>
                      <a:endParaRPr sz="1400">
                        <a:latin typeface="Arial"/>
                        <a:ea typeface="Arial"/>
                        <a:cs typeface="Arial"/>
                        <a:sym typeface="Arial"/>
                      </a:endParaRPr>
                    </a:p>
                  </a:txBody>
                  <a:tcPr marL="72575" marR="72575" marT="36300" marB="36300"/>
                </a:tc>
                <a:extLst>
                  <a:ext uri="{0D108BD9-81ED-4DB2-BD59-A6C34878D82A}">
                    <a16:rowId xmlns:a16="http://schemas.microsoft.com/office/drawing/2014/main" val="10002"/>
                  </a:ext>
                </a:extLst>
              </a:tr>
            </a:tbl>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47" name="Shape 47"/>
          <p:cNvPicPr preferRelativeResize="0"/>
          <p:nvPr/>
        </p:nvPicPr>
        <p:blipFill rotWithShape="1">
          <a:blip r:embed="rId3">
            <a:alphaModFix/>
          </a:blip>
          <a:srcRect/>
          <a:stretch/>
        </p:blipFill>
        <p:spPr>
          <a:xfrm>
            <a:off x="699" y="0"/>
            <a:ext cx="9142500" cy="5143500"/>
          </a:xfrm>
          <a:prstGeom prst="rect">
            <a:avLst/>
          </a:prstGeom>
          <a:noFill/>
          <a:ln>
            <a:noFill/>
          </a:ln>
        </p:spPr>
      </p:pic>
      <p:sp>
        <p:nvSpPr>
          <p:cNvPr id="48" name="Shape 48"/>
          <p:cNvSpPr txBox="1">
            <a:spLocks noGrp="1"/>
          </p:cNvSpPr>
          <p:nvPr>
            <p:ph type="title"/>
          </p:nvPr>
        </p:nvSpPr>
        <p:spPr>
          <a:xfrm>
            <a:off x="709725" y="205388"/>
            <a:ext cx="7977000" cy="858000"/>
          </a:xfrm>
          <a:prstGeom prst="rect">
            <a:avLst/>
          </a:prstGeom>
          <a:noFill/>
          <a:ln>
            <a:noFill/>
          </a:ln>
        </p:spPr>
        <p:txBody>
          <a:bodyPr lIns="72550" tIns="72550" rIns="72550" bIns="72550" anchor="t" anchorCtr="0"/>
          <a:lstStyle>
            <a:lvl1pPr marL="0" marR="0" lvl="0" indent="0" algn="l"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457326" y="1199566"/>
            <a:ext cx="8229300" cy="3394500"/>
          </a:xfrm>
          <a:prstGeom prst="rect">
            <a:avLst/>
          </a:prstGeom>
          <a:noFill/>
          <a:ln>
            <a:noFill/>
          </a:ln>
        </p:spPr>
        <p:txBody>
          <a:bodyPr lIns="72550" tIns="72550" rIns="72550" bIns="72550" anchor="t" anchorCtr="0"/>
          <a:lstStyle>
            <a:lvl1pPr marL="266700" marR="0" lvl="0" indent="-101600"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50" name="Shape 50"/>
          <p:cNvPicPr preferRelativeResize="0"/>
          <p:nvPr/>
        </p:nvPicPr>
        <p:blipFill rotWithShape="1">
          <a:blip r:embed="rId4">
            <a:alphaModFix/>
          </a:blip>
          <a:srcRect/>
          <a:stretch/>
        </p:blipFill>
        <p:spPr>
          <a:xfrm>
            <a:off x="-780" y="0"/>
            <a:ext cx="469500" cy="4773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3" name="Shape 53"/>
          <p:cNvPicPr preferRelativeResize="0"/>
          <p:nvPr/>
        </p:nvPicPr>
        <p:blipFill rotWithShape="1">
          <a:blip r:embed="rId3">
            <a:alphaModFix/>
          </a:blip>
          <a:srcRect/>
          <a:stretch/>
        </p:blipFill>
        <p:spPr>
          <a:xfrm>
            <a:off x="699" y="0"/>
            <a:ext cx="9142500" cy="5143500"/>
          </a:xfrm>
          <a:prstGeom prst="rect">
            <a:avLst/>
          </a:prstGeom>
          <a:noFill/>
          <a:ln>
            <a:noFill/>
          </a:ln>
        </p:spPr>
      </p:pic>
      <p:sp>
        <p:nvSpPr>
          <p:cNvPr id="54" name="Shape 54"/>
          <p:cNvSpPr txBox="1">
            <a:spLocks noGrp="1"/>
          </p:cNvSpPr>
          <p:nvPr>
            <p:ph type="title"/>
          </p:nvPr>
        </p:nvSpPr>
        <p:spPr>
          <a:xfrm>
            <a:off x="709725" y="205388"/>
            <a:ext cx="7977000" cy="858000"/>
          </a:xfrm>
          <a:prstGeom prst="rect">
            <a:avLst/>
          </a:prstGeom>
          <a:noFill/>
          <a:ln>
            <a:noFill/>
          </a:ln>
        </p:spPr>
        <p:txBody>
          <a:bodyPr lIns="72550" tIns="72550" rIns="72550" bIns="72550" anchor="t" anchorCtr="0"/>
          <a:lstStyle>
            <a:lvl1pPr marL="0" marR="0" lvl="0" indent="0" algn="l"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a:off x="457326" y="1199566"/>
            <a:ext cx="8229300" cy="3394500"/>
          </a:xfrm>
          <a:prstGeom prst="rect">
            <a:avLst/>
          </a:prstGeom>
          <a:noFill/>
          <a:ln>
            <a:noFill/>
          </a:ln>
        </p:spPr>
        <p:txBody>
          <a:bodyPr lIns="72550" tIns="72550" rIns="72550" bIns="72550" anchor="t" anchorCtr="0"/>
          <a:lstStyle>
            <a:lvl1pPr marL="266700" marR="0" lvl="0" indent="-101600"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56" name="Shape 56"/>
          <p:cNvPicPr preferRelativeResize="0"/>
          <p:nvPr/>
        </p:nvPicPr>
        <p:blipFill rotWithShape="1">
          <a:blip r:embed="rId4">
            <a:alphaModFix/>
          </a:blip>
          <a:srcRect/>
          <a:stretch/>
        </p:blipFill>
        <p:spPr>
          <a:xfrm>
            <a:off x="-780" y="0"/>
            <a:ext cx="469500" cy="4773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57"/>
        <p:cNvGrpSpPr/>
        <p:nvPr/>
      </p:nvGrpSpPr>
      <p:grpSpPr>
        <a:xfrm>
          <a:off x="0" y="0"/>
          <a:ext cx="0" cy="0"/>
          <a:chOff x="0" y="0"/>
          <a:chExt cx="0" cy="0"/>
        </a:xfrm>
      </p:grpSpPr>
      <p:pic>
        <p:nvPicPr>
          <p:cNvPr id="58" name="Shape 58"/>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9" name="Shape 59"/>
          <p:cNvPicPr preferRelativeResize="0"/>
          <p:nvPr/>
        </p:nvPicPr>
        <p:blipFill rotWithShape="1">
          <a:blip r:embed="rId3">
            <a:alphaModFix/>
          </a:blip>
          <a:srcRect/>
          <a:stretch/>
        </p:blipFill>
        <p:spPr>
          <a:xfrm>
            <a:off x="699" y="0"/>
            <a:ext cx="9142500" cy="5143500"/>
          </a:xfrm>
          <a:prstGeom prst="rect">
            <a:avLst/>
          </a:prstGeom>
          <a:noFill/>
          <a:ln>
            <a:noFill/>
          </a:ln>
        </p:spPr>
      </p:pic>
      <p:sp>
        <p:nvSpPr>
          <p:cNvPr id="60" name="Shape 60"/>
          <p:cNvSpPr txBox="1">
            <a:spLocks noGrp="1"/>
          </p:cNvSpPr>
          <p:nvPr>
            <p:ph type="title"/>
          </p:nvPr>
        </p:nvSpPr>
        <p:spPr>
          <a:xfrm>
            <a:off x="709725" y="205388"/>
            <a:ext cx="7977000" cy="858000"/>
          </a:xfrm>
          <a:prstGeom prst="rect">
            <a:avLst/>
          </a:prstGeom>
          <a:noFill/>
          <a:ln>
            <a:noFill/>
          </a:ln>
        </p:spPr>
        <p:txBody>
          <a:bodyPr lIns="72550" tIns="72550" rIns="72550" bIns="72550" anchor="t" anchorCtr="0"/>
          <a:lstStyle>
            <a:lvl1pPr marL="0" marR="0" lvl="0" indent="0" algn="l" rtl="0">
              <a:spcBef>
                <a:spcPts val="0"/>
              </a:spcBef>
              <a:spcAft>
                <a:spcPts val="0"/>
              </a:spcAft>
              <a:buSzPct val="44000"/>
              <a:buNone/>
              <a:defRPr sz="25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2pPr>
            <a:lvl3pPr marL="0" marR="0" lvl="2"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3pPr>
            <a:lvl4pPr marL="0" marR="0" lvl="3"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4pPr>
            <a:lvl5pPr marL="0" marR="0" lvl="4" indent="0" algn="l" rtl="0">
              <a:spcBef>
                <a:spcPts val="0"/>
              </a:spcBef>
              <a:spcAft>
                <a:spcPts val="0"/>
              </a:spcAft>
              <a:buSzPct val="44000"/>
              <a:buNone/>
              <a:defRPr sz="2500" b="0" i="0" u="none" strike="noStrike" cap="none">
                <a:solidFill>
                  <a:schemeClr val="dk2"/>
                </a:solidFill>
                <a:latin typeface="Arial"/>
                <a:ea typeface="Arial"/>
                <a:cs typeface="Arial"/>
                <a:sym typeface="Arial"/>
              </a:defRPr>
            </a:lvl5pPr>
            <a:lvl6pPr marL="368300" marR="0" lvl="5"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6pPr>
            <a:lvl7pPr marL="723900" marR="0" lvl="6"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7pPr>
            <a:lvl8pPr marL="1092200" marR="0" lvl="7"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8pPr>
            <a:lvl9pPr marL="1447800" marR="0" lvl="8" indent="-12700" algn="l" rtl="0">
              <a:spcBef>
                <a:spcPts val="0"/>
              </a:spcBef>
              <a:spcAft>
                <a:spcPts val="0"/>
              </a:spcAft>
              <a:buSzPct val="44000"/>
              <a:buNone/>
              <a:defRPr sz="25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57326" y="1199566"/>
            <a:ext cx="8229300" cy="3394500"/>
          </a:xfrm>
          <a:prstGeom prst="rect">
            <a:avLst/>
          </a:prstGeom>
          <a:noFill/>
          <a:ln>
            <a:noFill/>
          </a:ln>
        </p:spPr>
        <p:txBody>
          <a:bodyPr lIns="72550" tIns="72550" rIns="72550" bIns="72550" anchor="t" anchorCtr="0"/>
          <a:lstStyle>
            <a:lvl1pPr marL="266700" marR="0" lvl="0" indent="-101600"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584200" marR="0" lvl="1" indent="-76200" algn="l" rtl="0">
              <a:spcBef>
                <a:spcPts val="40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901700" marR="0" lvl="2" indent="-50800" algn="l" rtl="0">
              <a:spcBef>
                <a:spcPts val="400"/>
              </a:spcBef>
              <a:spcAft>
                <a:spcPts val="0"/>
              </a:spcAft>
              <a:buClr>
                <a:schemeClr val="dk1"/>
              </a:buClr>
              <a:buSzPct val="100000"/>
              <a:buFont typeface="Arial"/>
              <a:buChar char="•"/>
              <a:defRPr sz="1900" b="0" i="0" u="none" strike="noStrike" cap="none">
                <a:solidFill>
                  <a:schemeClr val="dk1"/>
                </a:solidFill>
                <a:latin typeface="Arial"/>
                <a:ea typeface="Arial"/>
                <a:cs typeface="Arial"/>
                <a:sym typeface="Arial"/>
              </a:defRPr>
            </a:lvl3pPr>
            <a:lvl4pPr marL="1270000" marR="0" lvl="3"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625600" marR="0" lvl="4" indent="-762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993900" marR="0" lvl="5"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362200" marR="0" lvl="6"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717800" marR="0" lvl="7"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086100" marR="0" lvl="8" indent="-88900" algn="l" rtl="0">
              <a:spcBef>
                <a:spcPts val="3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62" name="Shape 62"/>
          <p:cNvPicPr preferRelativeResize="0"/>
          <p:nvPr/>
        </p:nvPicPr>
        <p:blipFill rotWithShape="1">
          <a:blip r:embed="rId4">
            <a:alphaModFix/>
          </a:blip>
          <a:srcRect/>
          <a:stretch/>
        </p:blipFill>
        <p:spPr>
          <a:xfrm>
            <a:off x="-780" y="0"/>
            <a:ext cx="469500" cy="477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8">
            <a:alphaModFix/>
          </a:blip>
          <a:srcRect/>
          <a:stretch/>
        </p:blipFill>
        <p:spPr>
          <a:xfrm>
            <a:off x="0" y="0"/>
            <a:ext cx="9144000" cy="5138400"/>
          </a:xfrm>
          <a:prstGeom prst="rect">
            <a:avLst/>
          </a:prstGeom>
          <a:noFill/>
          <a:ln>
            <a:noFill/>
          </a:ln>
        </p:spPr>
      </p:pic>
      <p:pic>
        <p:nvPicPr>
          <p:cNvPr id="11" name="Shape 11"/>
          <p:cNvPicPr preferRelativeResize="0"/>
          <p:nvPr/>
        </p:nvPicPr>
        <p:blipFill rotWithShape="1">
          <a:blip r:embed="rId9">
            <a:alphaModFix/>
          </a:blip>
          <a:srcRect/>
          <a:stretch/>
        </p:blipFill>
        <p:spPr>
          <a:xfrm>
            <a:off x="8331097" y="4316911"/>
            <a:ext cx="813000" cy="826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5">
            <a:alphaModFix/>
          </a:blip>
          <a:srcRect/>
          <a:stretch/>
        </p:blipFill>
        <p:spPr>
          <a:xfrm>
            <a:off x="0" y="0"/>
            <a:ext cx="9144000" cy="5138400"/>
          </a:xfrm>
          <a:prstGeom prst="rect">
            <a:avLst/>
          </a:prstGeom>
          <a:noFill/>
          <a:ln>
            <a:noFill/>
          </a:ln>
        </p:spPr>
      </p:pic>
      <p:pic>
        <p:nvPicPr>
          <p:cNvPr id="43" name="Shape 43"/>
          <p:cNvPicPr preferRelativeResize="0"/>
          <p:nvPr/>
        </p:nvPicPr>
        <p:blipFill rotWithShape="1">
          <a:blip r:embed="rId6">
            <a:alphaModFix/>
          </a:blip>
          <a:srcRect/>
          <a:stretch/>
        </p:blipFill>
        <p:spPr>
          <a:xfrm>
            <a:off x="8331097" y="4316911"/>
            <a:ext cx="813000" cy="826500"/>
          </a:xfrm>
          <a:prstGeom prst="rect">
            <a:avLst/>
          </a:prstGeom>
          <a:noFill/>
          <a:ln>
            <a:noFill/>
          </a:ln>
        </p:spPr>
      </p:pic>
      <p:pic>
        <p:nvPicPr>
          <p:cNvPr id="44" name="Shape 44"/>
          <p:cNvPicPr preferRelativeResize="0"/>
          <p:nvPr/>
        </p:nvPicPr>
        <p:blipFill rotWithShape="1">
          <a:blip r:embed="rId7">
            <a:alphaModFix/>
          </a:blip>
          <a:srcRect/>
          <a:stretch/>
        </p:blipFill>
        <p:spPr>
          <a:xfrm>
            <a:off x="1208777" y="656908"/>
            <a:ext cx="6662700" cy="2483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685359" y="1597735"/>
            <a:ext cx="7773300" cy="1102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ctr" anchorCtr="0">
            <a:noAutofit/>
          </a:bodyPr>
          <a:lstStyle/>
          <a:p>
            <a:pPr lvl="0" rtl="0">
              <a:spcBef>
                <a:spcPts val="0"/>
              </a:spcBef>
              <a:buClr>
                <a:schemeClr val="dk1"/>
              </a:buClr>
              <a:buSzPct val="30000"/>
              <a:buFont typeface="Arial"/>
              <a:buNone/>
            </a:pPr>
            <a:r>
              <a:rPr lang="en-US" sz="3000" dirty="0">
                <a:solidFill>
                  <a:srgbClr val="F2F2F2"/>
                </a:solidFill>
                <a:latin typeface="Coda"/>
                <a:ea typeface="Coda"/>
                <a:cs typeface="Coda"/>
                <a:sym typeface="Coda"/>
              </a:rPr>
              <a:t>Building Non-linear Narratives in</a:t>
            </a:r>
          </a:p>
          <a:p>
            <a:pPr lvl="0" rtl="0">
              <a:spcBef>
                <a:spcPts val="0"/>
              </a:spcBef>
              <a:buClr>
                <a:srgbClr val="F2F2F2"/>
              </a:buClr>
              <a:buSzPct val="25000"/>
              <a:buFont typeface="Verdana"/>
              <a:buNone/>
            </a:pPr>
            <a:r>
              <a:rPr lang="en-US" sz="3000" dirty="0">
                <a:solidFill>
                  <a:srgbClr val="F2F2F2"/>
                </a:solidFill>
                <a:latin typeface="Coda"/>
                <a:ea typeface="Coda"/>
                <a:cs typeface="Coda"/>
                <a:sym typeface="Coda"/>
              </a:rPr>
              <a:t>HORIZON: ZERO DAWN</a:t>
            </a:r>
          </a:p>
        </p:txBody>
      </p:sp>
      <p:sp>
        <p:nvSpPr>
          <p:cNvPr id="68" name="Shape 68"/>
          <p:cNvSpPr txBox="1">
            <a:spLocks noGrp="1"/>
          </p:cNvSpPr>
          <p:nvPr>
            <p:ph type="subTitle" idx="1"/>
          </p:nvPr>
        </p:nvSpPr>
        <p:spPr>
          <a:xfrm>
            <a:off x="1371978" y="2914483"/>
            <a:ext cx="6399900" cy="1314299"/>
          </a:xfrm>
          <a:prstGeom prst="rect">
            <a:avLst/>
          </a:prstGeom>
          <a:noFill/>
          <a:ln>
            <a:noFill/>
          </a:ln>
          <a:effectLst>
            <a:outerShdw blurRad="50800" dist="38100" dir="2700000" algn="tl" rotWithShape="0">
              <a:prstClr val="black">
                <a:alpha val="40000"/>
              </a:prstClr>
            </a:outerShdw>
          </a:effectLst>
        </p:spPr>
        <p:txBody>
          <a:bodyPr lIns="72550" tIns="36275" rIns="72550" bIns="36275" anchor="b" anchorCtr="0">
            <a:noAutofit/>
          </a:bodyPr>
          <a:lstStyle/>
          <a:p>
            <a:pPr lvl="0" algn="l" rtl="0">
              <a:spcBef>
                <a:spcPts val="0"/>
              </a:spcBef>
              <a:buClr>
                <a:srgbClr val="F2F2F2"/>
              </a:buClr>
              <a:buSzPct val="25000"/>
              <a:buFont typeface="Verdana"/>
              <a:buNone/>
            </a:pPr>
            <a:r>
              <a:rPr lang="en-US" sz="1700" b="1">
                <a:solidFill>
                  <a:srgbClr val="F2F2F2"/>
                </a:solidFill>
              </a:rPr>
              <a:t>Leszek Szczepański </a:t>
            </a:r>
            <a:r>
              <a:rPr lang="en-US" sz="1600">
                <a:solidFill>
                  <a:srgbClr val="F2F2F2"/>
                </a:solidFill>
                <a:latin typeface="Coda"/>
                <a:ea typeface="Coda"/>
                <a:cs typeface="Coda"/>
                <a:sym typeface="Coda"/>
              </a:rPr>
              <a:t/>
            </a:r>
            <a:br>
              <a:rPr lang="en-US" sz="1600">
                <a:solidFill>
                  <a:srgbClr val="F2F2F2"/>
                </a:solidFill>
                <a:latin typeface="Coda"/>
                <a:ea typeface="Coda"/>
                <a:cs typeface="Coda"/>
                <a:sym typeface="Coda"/>
              </a:rPr>
            </a:br>
            <a:r>
              <a:rPr lang="en-US" sz="1600">
                <a:solidFill>
                  <a:srgbClr val="F2F2F2"/>
                </a:solidFill>
                <a:latin typeface="Coda"/>
                <a:ea typeface="Coda"/>
                <a:cs typeface="Coda"/>
                <a:sym typeface="Coda"/>
              </a:rPr>
              <a:t>Gameplay Programmer - Guerrilla Games</a:t>
            </a:r>
          </a:p>
          <a:p>
            <a:pPr marL="0" lvl="0" indent="0" algn="l" rtl="0">
              <a:spcBef>
                <a:spcPts val="0"/>
              </a:spcBef>
              <a:buClr>
                <a:srgbClr val="F2F2F2"/>
              </a:buClr>
              <a:buSzPct val="25000"/>
              <a:buFont typeface="Verdana"/>
              <a:buNone/>
            </a:pPr>
            <a:r>
              <a:rPr lang="en-US" sz="1600">
                <a:solidFill>
                  <a:srgbClr val="F2F2F2"/>
                </a:solidFill>
                <a:latin typeface="Coda"/>
                <a:ea typeface="Coda"/>
                <a:cs typeface="Coda"/>
                <a:sym typeface="Coda"/>
              </a:rPr>
              <a:t>         @yezu</a:t>
            </a:r>
          </a:p>
        </p:txBody>
      </p:sp>
      <p:sp>
        <p:nvSpPr>
          <p:cNvPr id="69" name="Shape 69"/>
          <p:cNvSpPr txBox="1">
            <a:spLocks noGrp="1"/>
          </p:cNvSpPr>
          <p:nvPr>
            <p:ph type="body" idx="2"/>
          </p:nvPr>
        </p:nvSpPr>
        <p:spPr>
          <a:xfrm>
            <a:off x="0" y="4906611"/>
            <a:ext cx="9144000" cy="2370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ctr" rtl="0">
              <a:spcBef>
                <a:spcPts val="0"/>
              </a:spcBef>
              <a:spcAft>
                <a:spcPts val="0"/>
              </a:spcAft>
              <a:buClr>
                <a:schemeClr val="lt1"/>
              </a:buClr>
              <a:buSzPct val="25000"/>
              <a:buFont typeface="Arial"/>
              <a:buNone/>
            </a:pPr>
            <a:r>
              <a:rPr lang="en-US">
                <a:latin typeface="Coda"/>
                <a:ea typeface="Coda"/>
                <a:cs typeface="Coda"/>
                <a:sym typeface="Coda"/>
              </a:rPr>
              <a:t>Game Narrative Summit - GDC 2017</a:t>
            </a:r>
          </a:p>
        </p:txBody>
      </p:sp>
      <p:pic>
        <p:nvPicPr>
          <p:cNvPr id="70" name="Shape 70" descr="twitter.png"/>
          <p:cNvPicPr preferRelativeResize="0"/>
          <p:nvPr/>
        </p:nvPicPr>
        <p:blipFill>
          <a:blip r:embed="rId3">
            <a:alphaModFix/>
          </a:blip>
          <a:stretch>
            <a:fillRect/>
          </a:stretch>
        </p:blipFill>
        <p:spPr>
          <a:xfrm>
            <a:off x="1371978" y="3854994"/>
            <a:ext cx="443950" cy="4439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94817" y="20041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Binding rules with the narrative</a:t>
            </a:r>
          </a:p>
        </p:txBody>
      </p:sp>
      <p:sp>
        <p:nvSpPr>
          <p:cNvPr id="147" name="Shape 147"/>
          <p:cNvSpPr txBox="1">
            <a:spLocks noGrp="1"/>
          </p:cNvSpPr>
          <p:nvPr>
            <p:ph type="body" idx="1"/>
          </p:nvPr>
        </p:nvSpPr>
        <p:spPr>
          <a:xfrm>
            <a:off x="457333" y="1199561"/>
            <a:ext cx="6017399"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Usually there are two approaches available to merge rules with the story, in order to create a quest:</a:t>
            </a:r>
          </a:p>
          <a:p>
            <a:pPr marL="0" marR="0" lvl="0" indent="-57150" algn="l" rtl="0">
              <a:spcBef>
                <a:spcPts val="0"/>
              </a:spcBef>
              <a:spcAft>
                <a:spcPts val="0"/>
              </a:spcAft>
              <a:buClr>
                <a:schemeClr val="dk1"/>
              </a:buClr>
              <a:buSzPct val="52941"/>
              <a:buFont typeface="Arial"/>
              <a:buNone/>
            </a:pPr>
            <a:endParaRPr sz="1700" dirty="0">
              <a:latin typeface="Coda"/>
              <a:ea typeface="Coda"/>
              <a:cs typeface="Coda"/>
              <a:sym typeface="Coda"/>
            </a:endParaRPr>
          </a:p>
          <a:p>
            <a:pPr marL="368300" marR="0" lvl="0" indent="-298450" algn="l" rtl="0">
              <a:spcBef>
                <a:spcPts val="0"/>
              </a:spcBef>
              <a:spcAft>
                <a:spcPts val="0"/>
              </a:spcAft>
              <a:buSzPct val="100000"/>
              <a:buFont typeface="Coda"/>
            </a:pPr>
            <a:r>
              <a:rPr lang="en-US" sz="1700" dirty="0">
                <a:latin typeface="Coda"/>
                <a:ea typeface="Coda"/>
                <a:cs typeface="Coda"/>
                <a:sym typeface="Coda"/>
              </a:rPr>
              <a:t>Write a story and by injecting mechanics, add gameplay to it.</a:t>
            </a:r>
          </a:p>
          <a:p>
            <a:pPr marL="368300" marR="0" lvl="0" indent="-298450" algn="l" rtl="0">
              <a:spcBef>
                <a:spcPts val="0"/>
              </a:spcBef>
              <a:spcAft>
                <a:spcPts val="0"/>
              </a:spcAft>
              <a:buSzPct val="100000"/>
              <a:buFont typeface="Coda"/>
            </a:pPr>
            <a:r>
              <a:rPr lang="en-US" sz="1700" dirty="0">
                <a:latin typeface="Coda"/>
                <a:ea typeface="Coda"/>
                <a:cs typeface="Coda"/>
                <a:sym typeface="Coda"/>
              </a:rPr>
              <a:t>Create a set of challenges and wrap a story around them.</a:t>
            </a:r>
          </a:p>
          <a:p>
            <a:pPr marL="0" marR="0" lvl="0" indent="-57150" algn="l" rtl="0">
              <a:spcBef>
                <a:spcPts val="0"/>
              </a:spcBef>
              <a:spcAft>
                <a:spcPts val="0"/>
              </a:spcAft>
              <a:buClr>
                <a:schemeClr val="dk1"/>
              </a:buClr>
              <a:buSzPct val="52941"/>
              <a:buFont typeface="Arial"/>
              <a:buNone/>
            </a:pPr>
            <a:endParaRPr sz="1700" dirty="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endParaRPr sz="1700" dirty="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These have been perfected over the years and tend</a:t>
            </a: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to work well. However, because we are </a:t>
            </a:r>
            <a:r>
              <a:rPr lang="en-US" sz="1700" b="1" dirty="0">
                <a:latin typeface="Coda"/>
                <a:ea typeface="Coda"/>
                <a:cs typeface="Coda"/>
                <a:sym typeface="Coda"/>
              </a:rPr>
              <a:t>translating</a:t>
            </a: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narrative into logic or vice versa, sometimes</a:t>
            </a: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cracks and inconsistencies can show.</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Requirements for our quest system</a:t>
            </a:r>
          </a:p>
        </p:txBody>
      </p:sp>
      <p:sp>
        <p:nvSpPr>
          <p:cNvPr id="153" name="Shape 153"/>
          <p:cNvSpPr txBox="1">
            <a:spLocks noGrp="1"/>
          </p:cNvSpPr>
          <p:nvPr>
            <p:ph type="body" idx="1"/>
          </p:nvPr>
        </p:nvSpPr>
        <p:spPr>
          <a:xfrm>
            <a:off x="457335" y="1199561"/>
            <a:ext cx="5061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368300" marR="0" lvl="0" indent="-298450" algn="l" rtl="0">
              <a:spcBef>
                <a:spcPts val="0"/>
              </a:spcBef>
              <a:spcAft>
                <a:spcPts val="800"/>
              </a:spcAft>
              <a:buSzPct val="100000"/>
              <a:buFont typeface="Coda"/>
            </a:pPr>
            <a:r>
              <a:rPr lang="en-US" sz="1700">
                <a:latin typeface="Coda"/>
                <a:ea typeface="Coda"/>
                <a:cs typeface="Coda"/>
                <a:sym typeface="Coda"/>
              </a:rPr>
              <a:t>Common types of quests must be quick and easy to create.</a:t>
            </a:r>
          </a:p>
          <a:p>
            <a:pPr marL="368300" marR="0" lvl="0" indent="-298450" algn="l" rtl="0">
              <a:spcBef>
                <a:spcPts val="0"/>
              </a:spcBef>
              <a:spcAft>
                <a:spcPts val="800"/>
              </a:spcAft>
              <a:buSzPct val="100000"/>
              <a:buFont typeface="Coda"/>
            </a:pPr>
            <a:r>
              <a:rPr lang="en-US" sz="1700">
                <a:latin typeface="Coda"/>
                <a:ea typeface="Coda"/>
                <a:cs typeface="Coda"/>
                <a:sym typeface="Coda"/>
              </a:rPr>
              <a:t>Complex quests must not be complex to create and manage.</a:t>
            </a:r>
          </a:p>
          <a:p>
            <a:pPr marL="368300" marR="0" lvl="0" indent="-298450" algn="l" rtl="0">
              <a:spcBef>
                <a:spcPts val="0"/>
              </a:spcBef>
              <a:spcAft>
                <a:spcPts val="800"/>
              </a:spcAft>
              <a:buSzPct val="100000"/>
              <a:buFont typeface="Coda"/>
            </a:pPr>
            <a:r>
              <a:rPr lang="en-US" sz="1700">
                <a:latin typeface="Coda"/>
                <a:ea typeface="Coda"/>
                <a:cs typeface="Coda"/>
                <a:sym typeface="Coda"/>
              </a:rPr>
              <a:t>Focused on non-linearity.</a:t>
            </a:r>
          </a:p>
          <a:p>
            <a:pPr marL="368300" marR="0" lvl="0" indent="-298450" algn="l" rtl="0">
              <a:spcBef>
                <a:spcPts val="0"/>
              </a:spcBef>
              <a:spcAft>
                <a:spcPts val="800"/>
              </a:spcAft>
              <a:buSzPct val="100000"/>
              <a:buFont typeface="Coda"/>
            </a:pPr>
            <a:r>
              <a:rPr lang="en-US" sz="1700">
                <a:latin typeface="Coda"/>
                <a:ea typeface="Coda"/>
                <a:cs typeface="Coda"/>
                <a:sym typeface="Coda"/>
              </a:rPr>
              <a:t>Provide a base common language for both rules and the narrative.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Systems</a:t>
            </a:r>
          </a:p>
        </p:txBody>
      </p:sp>
      <p:cxnSp>
        <p:nvCxnSpPr>
          <p:cNvPr id="159" name="Shape 159"/>
          <p:cNvCxnSpPr/>
          <p:nvPr/>
        </p:nvCxnSpPr>
        <p:spPr>
          <a:xfrm>
            <a:off x="1254130" y="2527800"/>
            <a:ext cx="6863100" cy="0"/>
          </a:xfrm>
          <a:prstGeom prst="straightConnector1">
            <a:avLst/>
          </a:prstGeom>
          <a:noFill/>
          <a:ln w="28575" cap="flat" cmpd="sng">
            <a:solidFill>
              <a:srgbClr val="434343"/>
            </a:solidFill>
            <a:prstDash val="solid"/>
            <a:round/>
            <a:headEnd type="diamond" w="lg" len="lg"/>
            <a:tailEnd type="diamond" w="lg" len="lg"/>
          </a:ln>
          <a:effectLst>
            <a:outerShdw blurRad="50800" dist="38100" dir="2700000" algn="tl" rotWithShape="0">
              <a:prstClr val="black">
                <a:alpha val="40000"/>
              </a:prstClr>
            </a:outerShdw>
          </a:effectLst>
        </p:spPr>
      </p:cxnSp>
      <p:sp>
        <p:nvSpPr>
          <p:cNvPr id="160" name="Shape 160"/>
          <p:cNvSpPr txBox="1"/>
          <p:nvPr/>
        </p:nvSpPr>
        <p:spPr>
          <a:xfrm>
            <a:off x="204214" y="2326781"/>
            <a:ext cx="9948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999999"/>
              </a:buClr>
              <a:buSzPct val="25000"/>
              <a:buFont typeface="Arial"/>
              <a:buNone/>
            </a:pPr>
            <a:r>
              <a:rPr lang="en-US" sz="1400" b="0" i="0" u="none" strike="noStrike" cap="none">
                <a:latin typeface="Coda"/>
                <a:ea typeface="Coda"/>
                <a:cs typeface="Coda"/>
                <a:sym typeface="Coda"/>
              </a:rPr>
              <a:t>Relaxed</a:t>
            </a:r>
          </a:p>
        </p:txBody>
      </p:sp>
      <p:sp>
        <p:nvSpPr>
          <p:cNvPr id="161" name="Shape 161"/>
          <p:cNvSpPr txBox="1"/>
          <p:nvPr/>
        </p:nvSpPr>
        <p:spPr>
          <a:xfrm>
            <a:off x="8203074" y="2326781"/>
            <a:ext cx="699300" cy="363000"/>
          </a:xfrm>
          <a:prstGeom prst="rect">
            <a:avLst/>
          </a:prstGeom>
          <a:noFill/>
          <a:ln w="9525" cap="flat" cmpd="sng">
            <a:solidFill>
              <a:srgbClr val="434343">
                <a:alpha val="0"/>
              </a:srgbClr>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999999"/>
              </a:buClr>
              <a:buSzPct val="25000"/>
              <a:buFont typeface="Arial"/>
              <a:buNone/>
            </a:pPr>
            <a:r>
              <a:rPr lang="en-US" sz="1400" b="0" i="0" u="none" strike="noStrike" cap="none">
                <a:latin typeface="Coda"/>
                <a:ea typeface="Coda"/>
                <a:cs typeface="Coda"/>
                <a:sym typeface="Coda"/>
              </a:rPr>
              <a:t>Strict</a:t>
            </a:r>
          </a:p>
        </p:txBody>
      </p:sp>
      <p:cxnSp>
        <p:nvCxnSpPr>
          <p:cNvPr id="162" name="Shape 162"/>
          <p:cNvCxnSpPr/>
          <p:nvPr/>
        </p:nvCxnSpPr>
        <p:spPr>
          <a:xfrm>
            <a:off x="1564610" y="2527974"/>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63" name="Shape 163"/>
          <p:cNvSpPr txBox="1"/>
          <p:nvPr/>
        </p:nvSpPr>
        <p:spPr>
          <a:xfrm>
            <a:off x="1027175" y="3365831"/>
            <a:ext cx="11835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RPG Maker</a:t>
            </a:r>
          </a:p>
        </p:txBody>
      </p:sp>
      <p:cxnSp>
        <p:nvCxnSpPr>
          <p:cNvPr id="164" name="Shape 164"/>
          <p:cNvCxnSpPr/>
          <p:nvPr/>
        </p:nvCxnSpPr>
        <p:spPr>
          <a:xfrm>
            <a:off x="7699334" y="2527829"/>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65" name="Shape 165"/>
          <p:cNvSpPr txBox="1"/>
          <p:nvPr/>
        </p:nvSpPr>
        <p:spPr>
          <a:xfrm>
            <a:off x="7161898" y="3365820"/>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Titan Quest</a:t>
            </a:r>
          </a:p>
        </p:txBody>
      </p:sp>
      <p:sp>
        <p:nvSpPr>
          <p:cNvPr id="166" name="Shape 166"/>
          <p:cNvSpPr txBox="1"/>
          <p:nvPr/>
        </p:nvSpPr>
        <p:spPr>
          <a:xfrm>
            <a:off x="5062434" y="1269131"/>
            <a:ext cx="7362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Skyrim</a:t>
            </a:r>
          </a:p>
        </p:txBody>
      </p:sp>
      <p:cxnSp>
        <p:nvCxnSpPr>
          <p:cNvPr id="167" name="Shape 167"/>
          <p:cNvCxnSpPr/>
          <p:nvPr/>
        </p:nvCxnSpPr>
        <p:spPr>
          <a:xfrm>
            <a:off x="3563908" y="2527945"/>
            <a:ext cx="0" cy="1430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68" name="Shape 168"/>
          <p:cNvSpPr txBox="1"/>
          <p:nvPr/>
        </p:nvSpPr>
        <p:spPr>
          <a:xfrm>
            <a:off x="2836917" y="3912400"/>
            <a:ext cx="17166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Neverwinter Nights</a:t>
            </a:r>
          </a:p>
        </p:txBody>
      </p:sp>
      <p:cxnSp>
        <p:nvCxnSpPr>
          <p:cNvPr id="169" name="Shape 169"/>
          <p:cNvCxnSpPr/>
          <p:nvPr/>
        </p:nvCxnSpPr>
        <p:spPr>
          <a:xfrm>
            <a:off x="4685229" y="2539124"/>
            <a:ext cx="0" cy="821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70" name="Shape 170"/>
          <p:cNvSpPr txBox="1"/>
          <p:nvPr/>
        </p:nvSpPr>
        <p:spPr>
          <a:xfrm>
            <a:off x="4070378" y="3279533"/>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The Witcher 2</a:t>
            </a:r>
          </a:p>
        </p:txBody>
      </p:sp>
      <p:cxnSp>
        <p:nvCxnSpPr>
          <p:cNvPr id="171" name="Shape 171"/>
          <p:cNvCxnSpPr/>
          <p:nvPr/>
        </p:nvCxnSpPr>
        <p:spPr>
          <a:xfrm>
            <a:off x="2420839" y="2527945"/>
            <a:ext cx="0" cy="18660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72" name="Shape 172"/>
          <p:cNvSpPr txBox="1"/>
          <p:nvPr/>
        </p:nvSpPr>
        <p:spPr>
          <a:xfrm>
            <a:off x="1693848" y="4320818"/>
            <a:ext cx="1716599"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Might and Magic VI </a:t>
            </a:r>
          </a:p>
        </p:txBody>
      </p:sp>
      <p:cxnSp>
        <p:nvCxnSpPr>
          <p:cNvPr id="173" name="Shape 173"/>
          <p:cNvCxnSpPr/>
          <p:nvPr/>
        </p:nvCxnSpPr>
        <p:spPr>
          <a:xfrm>
            <a:off x="7218649" y="1614854"/>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74" name="Shape 174"/>
          <p:cNvSpPr txBox="1"/>
          <p:nvPr/>
        </p:nvSpPr>
        <p:spPr>
          <a:xfrm>
            <a:off x="6850572" y="1269138"/>
            <a:ext cx="7362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Sacred</a:t>
            </a:r>
          </a:p>
        </p:txBody>
      </p:sp>
      <p:cxnSp>
        <p:nvCxnSpPr>
          <p:cNvPr id="175" name="Shape 175"/>
          <p:cNvCxnSpPr/>
          <p:nvPr/>
        </p:nvCxnSpPr>
        <p:spPr>
          <a:xfrm>
            <a:off x="1995171" y="1301982"/>
            <a:ext cx="0" cy="1226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76" name="Shape 176"/>
          <p:cNvSpPr txBox="1"/>
          <p:nvPr/>
        </p:nvSpPr>
        <p:spPr>
          <a:xfrm>
            <a:off x="535406" y="975631"/>
            <a:ext cx="34749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Vampire the Masquerade: Redemption</a:t>
            </a:r>
          </a:p>
        </p:txBody>
      </p:sp>
      <p:cxnSp>
        <p:nvCxnSpPr>
          <p:cNvPr id="177" name="Shape 177"/>
          <p:cNvCxnSpPr/>
          <p:nvPr/>
        </p:nvCxnSpPr>
        <p:spPr>
          <a:xfrm>
            <a:off x="2909669" y="1614883"/>
            <a:ext cx="0" cy="912599"/>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78" name="Shape 178"/>
          <p:cNvSpPr txBox="1"/>
          <p:nvPr/>
        </p:nvSpPr>
        <p:spPr>
          <a:xfrm>
            <a:off x="2496614" y="1269136"/>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Gothic</a:t>
            </a:r>
          </a:p>
        </p:txBody>
      </p:sp>
      <p:cxnSp>
        <p:nvCxnSpPr>
          <p:cNvPr id="179" name="Shape 179"/>
          <p:cNvCxnSpPr/>
          <p:nvPr/>
        </p:nvCxnSpPr>
        <p:spPr>
          <a:xfrm>
            <a:off x="5430511" y="1620632"/>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80" name="Shape 180"/>
          <p:cNvCxnSpPr/>
          <p:nvPr/>
        </p:nvCxnSpPr>
        <p:spPr>
          <a:xfrm>
            <a:off x="6499562" y="1301837"/>
            <a:ext cx="0" cy="1226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1" name="Shape 181"/>
          <p:cNvSpPr txBox="1"/>
          <p:nvPr/>
        </p:nvSpPr>
        <p:spPr>
          <a:xfrm>
            <a:off x="5938631" y="975638"/>
            <a:ext cx="11835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Two Worlds</a:t>
            </a:r>
          </a:p>
        </p:txBody>
      </p:sp>
      <p:cxnSp>
        <p:nvCxnSpPr>
          <p:cNvPr id="182" name="Shape 182"/>
          <p:cNvCxnSpPr/>
          <p:nvPr/>
        </p:nvCxnSpPr>
        <p:spPr>
          <a:xfrm>
            <a:off x="5996752" y="2527807"/>
            <a:ext cx="0" cy="18987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3" name="Shape 183"/>
          <p:cNvSpPr txBox="1"/>
          <p:nvPr/>
        </p:nvSpPr>
        <p:spPr>
          <a:xfrm>
            <a:off x="5332563" y="4394378"/>
            <a:ext cx="1716600" cy="3693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US" sz="1400" b="0" i="0" u="none" strike="noStrike" cap="none">
                <a:solidFill>
                  <a:srgbClr val="CC0000"/>
                </a:solidFill>
                <a:latin typeface="Coda"/>
                <a:ea typeface="Coda"/>
                <a:cs typeface="Coda"/>
                <a:sym typeface="Coda"/>
              </a:rPr>
              <a:t>Horizon: Zero Dawn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Our approach</a:t>
            </a:r>
          </a:p>
        </p:txBody>
      </p:sp>
      <p:sp>
        <p:nvSpPr>
          <p:cNvPr id="189" name="Shape 189"/>
          <p:cNvSpPr txBox="1">
            <a:spLocks noGrp="1"/>
          </p:cNvSpPr>
          <p:nvPr>
            <p:ph type="body" idx="1"/>
          </p:nvPr>
        </p:nvSpPr>
        <p:spPr>
          <a:xfrm>
            <a:off x="457332" y="1199561"/>
            <a:ext cx="51357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158750" algn="l" rtl="0">
              <a:spcBef>
                <a:spcPts val="0"/>
              </a:spcBef>
              <a:spcAft>
                <a:spcPts val="0"/>
              </a:spcAft>
              <a:buClr>
                <a:schemeClr val="dk1"/>
              </a:buClr>
              <a:buSzPct val="147058"/>
              <a:buFont typeface="Arial"/>
              <a:buNone/>
            </a:pPr>
            <a:r>
              <a:rPr lang="en-US" sz="1700">
                <a:latin typeface="Coda"/>
                <a:ea typeface="Coda"/>
                <a:cs typeface="Coda"/>
                <a:sym typeface="Coda"/>
              </a:rPr>
              <a:t>A lot of games, even ones with non-linear narratives, construct quests as sequences of steps. However we wanted to present the player with a </a:t>
            </a:r>
            <a:r>
              <a:rPr lang="en-US" sz="1700" b="1">
                <a:latin typeface="Coda"/>
                <a:ea typeface="Coda"/>
                <a:cs typeface="Coda"/>
                <a:sym typeface="Coda"/>
              </a:rPr>
              <a:t>probability space</a:t>
            </a:r>
            <a:r>
              <a:rPr lang="en-US" sz="1700">
                <a:latin typeface="Coda"/>
                <a:ea typeface="Coda"/>
                <a:cs typeface="Coda"/>
                <a:sym typeface="Coda"/>
              </a:rPr>
              <a:t> instead of a script to follow.</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Our approach</a:t>
            </a:r>
          </a:p>
        </p:txBody>
      </p:sp>
      <p:sp>
        <p:nvSpPr>
          <p:cNvPr id="195" name="Shape 195"/>
          <p:cNvSpPr txBox="1">
            <a:spLocks noGrp="1"/>
          </p:cNvSpPr>
          <p:nvPr>
            <p:ph type="body" idx="1"/>
          </p:nvPr>
        </p:nvSpPr>
        <p:spPr>
          <a:xfrm>
            <a:off x="457325" y="1199550"/>
            <a:ext cx="59847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lvl="0" indent="-57150" rtl="0">
              <a:spcBef>
                <a:spcPts val="0"/>
              </a:spcBef>
              <a:buClr>
                <a:schemeClr val="dk1"/>
              </a:buClr>
              <a:buSzPct val="52941"/>
              <a:buFont typeface="Arial"/>
              <a:buNone/>
            </a:pPr>
            <a:r>
              <a:rPr lang="en-US" sz="1700">
                <a:latin typeface="Coda"/>
                <a:ea typeface="Coda"/>
                <a:cs typeface="Coda"/>
                <a:sym typeface="Coda"/>
              </a:rPr>
              <a:t>A </a:t>
            </a:r>
            <a:r>
              <a:rPr lang="en-US" sz="1700" b="1">
                <a:latin typeface="Coda"/>
                <a:ea typeface="Coda"/>
                <a:cs typeface="Coda"/>
                <a:sym typeface="Coda"/>
              </a:rPr>
              <a:t>probability space</a:t>
            </a:r>
            <a:r>
              <a:rPr lang="en-US" sz="1700">
                <a:latin typeface="Coda"/>
                <a:ea typeface="Coda"/>
                <a:cs typeface="Coda"/>
                <a:sym typeface="Coda"/>
              </a:rPr>
              <a:t> can be well represented as a graph.</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Graph theory provides many useful tools for managing graph structures, but does require technical knowledge which users of the system might not have.</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Instead we drew inspiration from the world of story </a:t>
            </a:r>
          </a:p>
          <a:p>
            <a:pPr marL="0" lvl="0" indent="-57150" rtl="0">
              <a:spcBef>
                <a:spcPts val="0"/>
              </a:spcBef>
              <a:buClr>
                <a:schemeClr val="dk1"/>
              </a:buClr>
              <a:buSzPct val="52941"/>
              <a:buFont typeface="Arial"/>
              <a:buNone/>
            </a:pPr>
            <a:r>
              <a:rPr lang="en-US" sz="1700">
                <a:latin typeface="Coda"/>
                <a:ea typeface="Coda"/>
                <a:cs typeface="Coda"/>
                <a:sym typeface="Coda"/>
              </a:rPr>
              <a:t>writing and decided to model our system on</a:t>
            </a:r>
          </a:p>
          <a:p>
            <a:pPr marL="0" lvl="0" indent="-57150" rtl="0">
              <a:spcBef>
                <a:spcPts val="0"/>
              </a:spcBef>
              <a:buClr>
                <a:schemeClr val="dk1"/>
              </a:buClr>
              <a:buSzPct val="52941"/>
              <a:buFont typeface="Arial"/>
              <a:buNone/>
            </a:pPr>
            <a:r>
              <a:rPr lang="en-US" sz="1700">
                <a:latin typeface="Coda"/>
                <a:ea typeface="Coda"/>
                <a:cs typeface="Coda"/>
                <a:sym typeface="Coda"/>
              </a:rPr>
              <a:t>a technique called </a:t>
            </a:r>
            <a:r>
              <a:rPr lang="en-US" sz="1700" b="1">
                <a:latin typeface="Coda"/>
                <a:ea typeface="Coda"/>
                <a:cs typeface="Coda"/>
                <a:sym typeface="Coda"/>
              </a:rPr>
              <a:t>Wall of Sticky Notes</a:t>
            </a:r>
            <a:r>
              <a:rPr lang="en-US" sz="1700">
                <a:latin typeface="Coda"/>
                <a:ea typeface="Coda"/>
                <a:cs typeface="Coda"/>
                <a:sym typeface="Coda"/>
              </a:rPr>
              <a:t>.</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Wall of Sticky Notes</a:t>
            </a:r>
          </a:p>
        </p:txBody>
      </p:sp>
      <p:sp>
        <p:nvSpPr>
          <p:cNvPr id="201" name="Shape 201"/>
          <p:cNvSpPr txBox="1">
            <a:spLocks noGrp="1"/>
          </p:cNvSpPr>
          <p:nvPr>
            <p:ph type="body" idx="1"/>
          </p:nvPr>
        </p:nvSpPr>
        <p:spPr>
          <a:xfrm>
            <a:off x="457329" y="1199561"/>
            <a:ext cx="29400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A sticky note represents a plot point or an event in the story.</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Lines between notes represent cause and effect between the events.</a:t>
            </a:r>
          </a:p>
        </p:txBody>
      </p:sp>
      <p:pic>
        <p:nvPicPr>
          <p:cNvPr id="202" name="Shape 202" descr="_20161215_193913.JPG"/>
          <p:cNvPicPr preferRelativeResize="0"/>
          <p:nvPr/>
        </p:nvPicPr>
        <p:blipFill rotWithShape="1">
          <a:blip r:embed="rId3">
            <a:alphaModFix/>
          </a:blip>
          <a:srcRect/>
          <a:stretch/>
        </p:blipFill>
        <p:spPr>
          <a:xfrm>
            <a:off x="3375368" y="1063576"/>
            <a:ext cx="5536500" cy="3323100"/>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Our approach</a:t>
            </a:r>
          </a:p>
        </p:txBody>
      </p:sp>
      <p:sp>
        <p:nvSpPr>
          <p:cNvPr id="208" name="Shape 208"/>
          <p:cNvSpPr txBox="1">
            <a:spLocks noGrp="1"/>
          </p:cNvSpPr>
          <p:nvPr>
            <p:ph type="body" idx="1"/>
          </p:nvPr>
        </p:nvSpPr>
        <p:spPr>
          <a:xfrm>
            <a:off x="457335" y="1199561"/>
            <a:ext cx="56880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368300" marR="0" lvl="0" indent="-298450" algn="l" rtl="0">
              <a:spcBef>
                <a:spcPts val="0"/>
              </a:spcBef>
              <a:spcAft>
                <a:spcPts val="800"/>
              </a:spcAft>
              <a:buSzPct val="100000"/>
              <a:buFont typeface="Coda"/>
            </a:pPr>
            <a:r>
              <a:rPr lang="en-US" sz="1700" dirty="0">
                <a:latin typeface="Coda"/>
                <a:ea typeface="Coda"/>
                <a:cs typeface="Coda"/>
                <a:sym typeface="Coda"/>
              </a:rPr>
              <a:t>A quest is represented as a </a:t>
            </a:r>
            <a:r>
              <a:rPr lang="en-US" sz="1700" b="1" dirty="0">
                <a:latin typeface="Coda"/>
                <a:ea typeface="Coda"/>
                <a:cs typeface="Coda"/>
                <a:sym typeface="Coda"/>
              </a:rPr>
              <a:t>graph </a:t>
            </a:r>
            <a:r>
              <a:rPr lang="en-US" sz="1700" dirty="0">
                <a:latin typeface="Coda"/>
                <a:ea typeface="Coda"/>
                <a:cs typeface="Coda"/>
                <a:sym typeface="Coda"/>
              </a:rPr>
              <a:t>of steps.</a:t>
            </a:r>
          </a:p>
          <a:p>
            <a:pPr marL="368300" marR="0" lvl="0" indent="-298450" algn="l" rtl="0">
              <a:spcBef>
                <a:spcPts val="0"/>
              </a:spcBef>
              <a:spcAft>
                <a:spcPts val="800"/>
              </a:spcAft>
              <a:buSzPct val="100000"/>
              <a:buFont typeface="Coda"/>
            </a:pPr>
            <a:r>
              <a:rPr lang="en-US" sz="1700" dirty="0">
                <a:latin typeface="Coda"/>
                <a:ea typeface="Coda"/>
                <a:cs typeface="Coda"/>
                <a:sym typeface="Coda"/>
              </a:rPr>
              <a:t>Each step is a scene or an event in the plot.</a:t>
            </a:r>
          </a:p>
          <a:p>
            <a:pPr marL="368300" marR="0" lvl="0" indent="-298450" algn="l" rtl="0">
              <a:spcBef>
                <a:spcPts val="0"/>
              </a:spcBef>
              <a:spcAft>
                <a:spcPts val="800"/>
              </a:spcAft>
              <a:buSzPct val="100000"/>
              <a:buFont typeface="Coda"/>
            </a:pPr>
            <a:r>
              <a:rPr lang="en-US" sz="1700" dirty="0">
                <a:latin typeface="Coda"/>
                <a:ea typeface="Coda"/>
                <a:cs typeface="Coda"/>
                <a:sym typeface="Coda"/>
              </a:rPr>
              <a:t>Only the start steps are available to the player initially.</a:t>
            </a:r>
          </a:p>
          <a:p>
            <a:pPr marL="368300" marR="0" lvl="0" indent="-298450" algn="l" rtl="0">
              <a:spcBef>
                <a:spcPts val="0"/>
              </a:spcBef>
              <a:spcAft>
                <a:spcPts val="800"/>
              </a:spcAft>
              <a:buSzPct val="100000"/>
              <a:buFont typeface="Coda"/>
            </a:pPr>
            <a:r>
              <a:rPr lang="en-US" sz="1700" dirty="0">
                <a:latin typeface="Coda"/>
                <a:ea typeface="Coda"/>
                <a:cs typeface="Coda"/>
                <a:sym typeface="Coda"/>
              </a:rPr>
              <a:t>Completing a step (experiencing the scene) opens or closes parts of the graph to the player.</a:t>
            </a:r>
          </a:p>
          <a:p>
            <a:pPr marL="368300" marR="0" lvl="0" indent="-298450" algn="l" rtl="0">
              <a:spcBef>
                <a:spcPts val="0"/>
              </a:spcBef>
              <a:spcAft>
                <a:spcPts val="800"/>
              </a:spcAft>
              <a:buSzPct val="100000"/>
              <a:buFont typeface="Coda"/>
            </a:pPr>
            <a:r>
              <a:rPr lang="en-US" sz="1700" dirty="0">
                <a:latin typeface="Coda"/>
                <a:ea typeface="Coda"/>
                <a:cs typeface="Coda"/>
                <a:sym typeface="Coda"/>
              </a:rPr>
              <a:t>Quest ends once an end step is reached.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Graph</a:t>
            </a:r>
          </a:p>
        </p:txBody>
      </p:sp>
      <p:sp>
        <p:nvSpPr>
          <p:cNvPr id="214" name="Shape 214"/>
          <p:cNvSpPr/>
          <p:nvPr/>
        </p:nvSpPr>
        <p:spPr>
          <a:xfrm>
            <a:off x="276972" y="2450135"/>
            <a:ext cx="1301700" cy="438000"/>
          </a:xfrm>
          <a:prstGeom prst="roundRect">
            <a:avLst>
              <a:gd name="adj" fmla="val 16667"/>
            </a:avLst>
          </a:prstGeom>
          <a:gradFill>
            <a:gsLst>
              <a:gs pos="0">
                <a:srgbClr val="006994"/>
              </a:gs>
              <a:gs pos="50000">
                <a:srgbClr val="009AD7"/>
              </a:gs>
              <a:gs pos="100000">
                <a:srgbClr val="00B8FF"/>
              </a:gs>
            </a:gsLst>
            <a:lin ang="16200038" scaled="0"/>
          </a:gradFill>
          <a:ln w="9525" cap="flat" cmpd="sng">
            <a:solidFill>
              <a:srgbClr val="F3F3F3"/>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0" i="0" u="none" strike="noStrike" cap="none">
                <a:latin typeface="Coda"/>
                <a:ea typeface="Coda"/>
                <a:cs typeface="Coda"/>
                <a:sym typeface="Coda"/>
              </a:rPr>
              <a:t>Start</a:t>
            </a:r>
          </a:p>
        </p:txBody>
      </p:sp>
      <p:sp>
        <p:nvSpPr>
          <p:cNvPr id="215" name="Shape 215"/>
          <p:cNvSpPr/>
          <p:nvPr/>
        </p:nvSpPr>
        <p:spPr>
          <a:xfrm>
            <a:off x="2828535" y="1063688"/>
            <a:ext cx="1301699" cy="438000"/>
          </a:xfrm>
          <a:prstGeom prst="roundRect">
            <a:avLst>
              <a:gd name="adj" fmla="val 16667"/>
            </a:avLst>
          </a:prstGeom>
          <a:gradFill>
            <a:gsLst>
              <a:gs pos="0">
                <a:srgbClr val="98764A"/>
              </a:gs>
              <a:gs pos="50000">
                <a:srgbClr val="DCAA6C"/>
              </a:gs>
              <a:gs pos="100000">
                <a:srgbClr val="FFCD82"/>
              </a:gs>
            </a:gsLst>
            <a:lin ang="16200038" scaled="0"/>
          </a:gradFill>
          <a:ln w="9525" cap="flat" cmpd="sng">
            <a:solidFill>
              <a:srgbClr val="F3F3F3"/>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0" i="0" u="none" strike="noStrike" cap="none">
                <a:latin typeface="Coda"/>
                <a:ea typeface="Coda"/>
                <a:cs typeface="Coda"/>
                <a:sym typeface="Coda"/>
              </a:rPr>
              <a:t>Step A</a:t>
            </a:r>
          </a:p>
        </p:txBody>
      </p:sp>
      <p:sp>
        <p:nvSpPr>
          <p:cNvPr id="216" name="Shape 216"/>
          <p:cNvSpPr/>
          <p:nvPr/>
        </p:nvSpPr>
        <p:spPr>
          <a:xfrm>
            <a:off x="3913502" y="4006627"/>
            <a:ext cx="1301700" cy="438000"/>
          </a:xfrm>
          <a:prstGeom prst="roundRect">
            <a:avLst>
              <a:gd name="adj" fmla="val 16667"/>
            </a:avLst>
          </a:prstGeom>
          <a:gradFill>
            <a:gsLst>
              <a:gs pos="0">
                <a:srgbClr val="98764A"/>
              </a:gs>
              <a:gs pos="50000">
                <a:srgbClr val="DCAA6C"/>
              </a:gs>
              <a:gs pos="100000">
                <a:srgbClr val="FFCD82"/>
              </a:gs>
            </a:gsLst>
            <a:lin ang="16200038" scaled="0"/>
          </a:gradFill>
          <a:ln w="9525" cap="flat" cmpd="sng">
            <a:solidFill>
              <a:srgbClr val="F3F3F3"/>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0" i="0" u="none" strike="noStrike" cap="none">
                <a:latin typeface="Coda"/>
                <a:ea typeface="Coda"/>
                <a:cs typeface="Coda"/>
                <a:sym typeface="Coda"/>
              </a:rPr>
              <a:t>Step C</a:t>
            </a:r>
          </a:p>
        </p:txBody>
      </p:sp>
      <p:sp>
        <p:nvSpPr>
          <p:cNvPr id="217" name="Shape 217"/>
          <p:cNvSpPr/>
          <p:nvPr/>
        </p:nvSpPr>
        <p:spPr>
          <a:xfrm>
            <a:off x="7475133" y="2450135"/>
            <a:ext cx="1301700" cy="438000"/>
          </a:xfrm>
          <a:prstGeom prst="roundRect">
            <a:avLst>
              <a:gd name="adj" fmla="val 16667"/>
            </a:avLst>
          </a:prstGeom>
          <a:gradFill>
            <a:gsLst>
              <a:gs pos="0">
                <a:srgbClr val="547D28"/>
              </a:gs>
              <a:gs pos="50000">
                <a:srgbClr val="7AB539"/>
              </a:gs>
              <a:gs pos="100000">
                <a:srgbClr val="92D946"/>
              </a:gs>
            </a:gsLst>
            <a:lin ang="16200038" scaled="0"/>
          </a:gradFill>
          <a:ln w="9525" cap="flat" cmpd="sng">
            <a:solidFill>
              <a:srgbClr val="F3F3F3"/>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0" i="0" u="none" strike="noStrike" cap="none">
                <a:latin typeface="Coda"/>
                <a:ea typeface="Coda"/>
                <a:cs typeface="Coda"/>
                <a:sym typeface="Coda"/>
              </a:rPr>
              <a:t>End</a:t>
            </a:r>
          </a:p>
        </p:txBody>
      </p:sp>
      <p:cxnSp>
        <p:nvCxnSpPr>
          <p:cNvPr id="218" name="Shape 218"/>
          <p:cNvCxnSpPr>
            <a:stCxn id="214" idx="3"/>
            <a:endCxn id="215" idx="1"/>
          </p:cNvCxnSpPr>
          <p:nvPr/>
        </p:nvCxnSpPr>
        <p:spPr>
          <a:xfrm rot="10800000" flipH="1">
            <a:off x="1578672" y="1282835"/>
            <a:ext cx="1249799" cy="1386300"/>
          </a:xfrm>
          <a:prstGeom prst="curvedConnector3">
            <a:avLst>
              <a:gd name="adj1" fmla="val 50005"/>
            </a:avLst>
          </a:prstGeom>
          <a:noFill/>
          <a:ln w="9525" cap="flat" cmpd="sng">
            <a:solidFill>
              <a:srgbClr val="4A86E8"/>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19" name="Shape 219"/>
          <p:cNvCxnSpPr>
            <a:stCxn id="214" idx="3"/>
            <a:endCxn id="216" idx="1"/>
          </p:cNvCxnSpPr>
          <p:nvPr/>
        </p:nvCxnSpPr>
        <p:spPr>
          <a:xfrm>
            <a:off x="1578672" y="2669135"/>
            <a:ext cx="2334900" cy="1556400"/>
          </a:xfrm>
          <a:prstGeom prst="curvedConnector3">
            <a:avLst>
              <a:gd name="adj1" fmla="val 49997"/>
            </a:avLst>
          </a:prstGeom>
          <a:noFill/>
          <a:ln w="9525" cap="flat" cmpd="sng">
            <a:solidFill>
              <a:srgbClr val="4A86E8"/>
            </a:solidFill>
            <a:prstDash val="solid"/>
            <a:round/>
            <a:headEnd type="none" w="med" len="med"/>
            <a:tailEnd type="none" w="med" len="med"/>
          </a:ln>
          <a:effectLst>
            <a:outerShdw blurRad="50800" dist="38100" dir="2700000" algn="tl" rotWithShape="0">
              <a:prstClr val="black">
                <a:alpha val="40000"/>
              </a:prstClr>
            </a:outerShdw>
          </a:effectLst>
        </p:spPr>
      </p:cxnSp>
      <p:sp>
        <p:nvSpPr>
          <p:cNvPr id="220" name="Shape 220"/>
          <p:cNvSpPr/>
          <p:nvPr/>
        </p:nvSpPr>
        <p:spPr>
          <a:xfrm>
            <a:off x="4998337" y="1063688"/>
            <a:ext cx="1301700" cy="438000"/>
          </a:xfrm>
          <a:prstGeom prst="roundRect">
            <a:avLst>
              <a:gd name="adj" fmla="val 16667"/>
            </a:avLst>
          </a:prstGeom>
          <a:gradFill>
            <a:gsLst>
              <a:gs pos="0">
                <a:srgbClr val="98764A"/>
              </a:gs>
              <a:gs pos="50000">
                <a:srgbClr val="DCAA6C"/>
              </a:gs>
              <a:gs pos="100000">
                <a:srgbClr val="FFCD82"/>
              </a:gs>
            </a:gsLst>
            <a:lin ang="16200038" scaled="0"/>
          </a:gradFill>
          <a:ln w="9525" cap="flat" cmpd="sng">
            <a:solidFill>
              <a:srgbClr val="F3F3F3"/>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en-US" sz="1400" b="0" i="0" u="none" strike="noStrike" cap="none">
                <a:latin typeface="Coda"/>
                <a:ea typeface="Coda"/>
                <a:cs typeface="Coda"/>
                <a:sym typeface="Coda"/>
              </a:rPr>
              <a:t>Step B</a:t>
            </a:r>
          </a:p>
        </p:txBody>
      </p:sp>
      <p:cxnSp>
        <p:nvCxnSpPr>
          <p:cNvPr id="221" name="Shape 221"/>
          <p:cNvCxnSpPr>
            <a:stCxn id="215" idx="3"/>
            <a:endCxn id="220" idx="1"/>
          </p:cNvCxnSpPr>
          <p:nvPr/>
        </p:nvCxnSpPr>
        <p:spPr>
          <a:xfrm>
            <a:off x="4130235" y="1282688"/>
            <a:ext cx="868200" cy="600"/>
          </a:xfrm>
          <a:prstGeom prst="curvedConnector3">
            <a:avLst>
              <a:gd name="adj1" fmla="val 49995"/>
            </a:avLst>
          </a:prstGeom>
          <a:noFill/>
          <a:ln w="9525" cap="flat" cmpd="sng">
            <a:solidFill>
              <a:srgbClr val="4A86E8"/>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22" name="Shape 222"/>
          <p:cNvCxnSpPr>
            <a:stCxn id="220" idx="3"/>
            <a:endCxn id="217" idx="1"/>
          </p:cNvCxnSpPr>
          <p:nvPr/>
        </p:nvCxnSpPr>
        <p:spPr>
          <a:xfrm>
            <a:off x="6300037" y="1282688"/>
            <a:ext cx="1175100" cy="1386300"/>
          </a:xfrm>
          <a:prstGeom prst="curvedConnector3">
            <a:avLst>
              <a:gd name="adj1" fmla="val 50003"/>
            </a:avLst>
          </a:prstGeom>
          <a:noFill/>
          <a:ln w="9525" cap="flat" cmpd="sng">
            <a:solidFill>
              <a:srgbClr val="4A86E8"/>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23" name="Shape 223"/>
          <p:cNvCxnSpPr>
            <a:stCxn id="220" idx="3"/>
            <a:endCxn id="216" idx="1"/>
          </p:cNvCxnSpPr>
          <p:nvPr/>
        </p:nvCxnSpPr>
        <p:spPr>
          <a:xfrm flipH="1">
            <a:off x="3913537" y="1282688"/>
            <a:ext cx="2386500" cy="2942999"/>
          </a:xfrm>
          <a:prstGeom prst="curvedConnector5">
            <a:avLst>
              <a:gd name="adj1" fmla="val -10619"/>
              <a:gd name="adj2" fmla="val 50002"/>
              <a:gd name="adj3" fmla="val 110614"/>
            </a:avLst>
          </a:prstGeom>
          <a:noFill/>
          <a:ln w="9525" cap="flat" cmpd="sng">
            <a:solidFill>
              <a:srgbClr val="CC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24" name="Shape 224"/>
          <p:cNvCxnSpPr>
            <a:stCxn id="216" idx="3"/>
            <a:endCxn id="217" idx="1"/>
          </p:cNvCxnSpPr>
          <p:nvPr/>
        </p:nvCxnSpPr>
        <p:spPr>
          <a:xfrm rot="10800000" flipH="1">
            <a:off x="5215202" y="2669227"/>
            <a:ext cx="2259900" cy="1556400"/>
          </a:xfrm>
          <a:prstGeom prst="curvedConnector3">
            <a:avLst>
              <a:gd name="adj1" fmla="val 49999"/>
            </a:avLst>
          </a:prstGeom>
          <a:noFill/>
          <a:ln w="9525" cap="flat" cmpd="sng">
            <a:solidFill>
              <a:srgbClr val="4A86E8"/>
            </a:solidFill>
            <a:prstDash val="solid"/>
            <a:round/>
            <a:headEnd type="none" w="med" len="med"/>
            <a:tailEnd type="none" w="med" len="med"/>
          </a:ln>
          <a:effectLst>
            <a:outerShdw blurRad="50800" dist="38100" dir="2700000" algn="tl" rotWithShape="0">
              <a:prstClr val="black">
                <a:alpha val="40000"/>
              </a:prstClr>
            </a:outerShdw>
          </a:effectLst>
        </p:spPr>
      </p:cxnSp>
      <p:sp>
        <p:nvSpPr>
          <p:cNvPr id="225" name="Shape 225"/>
          <p:cNvSpPr txBox="1"/>
          <p:nvPr/>
        </p:nvSpPr>
        <p:spPr>
          <a:xfrm>
            <a:off x="276972" y="2888234"/>
            <a:ext cx="1301700" cy="45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D9D9D9"/>
              </a:buClr>
              <a:buSzPct val="25000"/>
              <a:buFont typeface="Arial"/>
              <a:buNone/>
            </a:pPr>
            <a:r>
              <a:rPr lang="en-US" sz="1400">
                <a:latin typeface="Coda"/>
                <a:ea typeface="Coda"/>
                <a:cs typeface="Coda"/>
                <a:sym typeface="Coda"/>
              </a:rPr>
              <a:t>Player t</a:t>
            </a:r>
            <a:r>
              <a:rPr lang="en-US" sz="1400" b="0" u="none" strike="noStrike" cap="none">
                <a:latin typeface="Coda"/>
                <a:ea typeface="Coda"/>
                <a:cs typeface="Coda"/>
                <a:sym typeface="Coda"/>
              </a:rPr>
              <a:t>alks to </a:t>
            </a:r>
            <a:r>
              <a:rPr lang="en-US" sz="1400">
                <a:latin typeface="Coda"/>
                <a:ea typeface="Coda"/>
                <a:cs typeface="Coda"/>
                <a:sym typeface="Coda"/>
              </a:rPr>
              <a:t>the</a:t>
            </a:r>
            <a:r>
              <a:rPr lang="en-US" sz="1400" b="0" u="none" strike="noStrike" cap="none">
                <a:latin typeface="Coda"/>
                <a:ea typeface="Coda"/>
                <a:cs typeface="Coda"/>
                <a:sym typeface="Coda"/>
              </a:rPr>
              <a:t> </a:t>
            </a:r>
            <a:r>
              <a:rPr lang="en-US" sz="1400">
                <a:latin typeface="Coda"/>
                <a:ea typeface="Coda"/>
                <a:cs typeface="Coda"/>
                <a:sym typeface="Coda"/>
              </a:rPr>
              <a:t>Villager</a:t>
            </a:r>
          </a:p>
        </p:txBody>
      </p:sp>
      <p:sp>
        <p:nvSpPr>
          <p:cNvPr id="226" name="Shape 226"/>
          <p:cNvSpPr txBox="1"/>
          <p:nvPr/>
        </p:nvSpPr>
        <p:spPr>
          <a:xfrm>
            <a:off x="7222689" y="2888232"/>
            <a:ext cx="1803600" cy="45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D9D9D9"/>
              </a:buClr>
              <a:buSzPct val="25000"/>
              <a:buFont typeface="Arial"/>
              <a:buNone/>
            </a:pPr>
            <a:r>
              <a:rPr lang="en-US" sz="1400">
                <a:latin typeface="Coda"/>
                <a:ea typeface="Coda"/>
                <a:cs typeface="Coda"/>
                <a:sym typeface="Coda"/>
              </a:rPr>
              <a:t>Player reports back to the Villager</a:t>
            </a:r>
          </a:p>
        </p:txBody>
      </p:sp>
      <p:sp>
        <p:nvSpPr>
          <p:cNvPr id="227" name="Shape 227"/>
          <p:cNvSpPr txBox="1"/>
          <p:nvPr/>
        </p:nvSpPr>
        <p:spPr>
          <a:xfrm>
            <a:off x="2746071" y="1501786"/>
            <a:ext cx="1585500" cy="45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D9D9D9"/>
              </a:buClr>
              <a:buSzPct val="25000"/>
              <a:buFont typeface="Arial"/>
              <a:buNone/>
            </a:pPr>
            <a:r>
              <a:rPr lang="en-US" sz="1400">
                <a:latin typeface="Coda"/>
                <a:ea typeface="Coda"/>
                <a:cs typeface="Coda"/>
                <a:sym typeface="Coda"/>
              </a:rPr>
              <a:t>Player eliminates</a:t>
            </a:r>
            <a:r>
              <a:rPr lang="en-US" sz="1400" b="0" u="none" strike="noStrike" cap="none">
                <a:latin typeface="Coda"/>
                <a:ea typeface="Coda"/>
                <a:cs typeface="Coda"/>
                <a:sym typeface="Coda"/>
              </a:rPr>
              <a:t> </a:t>
            </a:r>
            <a:r>
              <a:rPr lang="en-US" sz="1400">
                <a:latin typeface="Coda"/>
                <a:ea typeface="Coda"/>
                <a:cs typeface="Coda"/>
                <a:sym typeface="Coda"/>
              </a:rPr>
              <a:t>insect infestation</a:t>
            </a:r>
          </a:p>
        </p:txBody>
      </p:sp>
      <p:sp>
        <p:nvSpPr>
          <p:cNvPr id="228" name="Shape 228"/>
          <p:cNvSpPr txBox="1"/>
          <p:nvPr/>
        </p:nvSpPr>
        <p:spPr>
          <a:xfrm>
            <a:off x="3871516" y="4444727"/>
            <a:ext cx="1585500" cy="45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D9D9D9"/>
              </a:buClr>
              <a:buSzPct val="25000"/>
              <a:buFont typeface="Arial"/>
              <a:buNone/>
            </a:pPr>
            <a:r>
              <a:rPr lang="en-US" sz="1400">
                <a:latin typeface="Coda"/>
                <a:ea typeface="Coda"/>
                <a:cs typeface="Coda"/>
                <a:sym typeface="Coda"/>
              </a:rPr>
              <a:t>Player talks</a:t>
            </a:r>
            <a:r>
              <a:rPr lang="en-US" sz="1400" b="0" u="none" strike="noStrike" cap="none">
                <a:latin typeface="Coda"/>
                <a:ea typeface="Coda"/>
                <a:cs typeface="Coda"/>
                <a:sym typeface="Coda"/>
              </a:rPr>
              <a:t> </a:t>
            </a:r>
            <a:r>
              <a:rPr lang="en-US" sz="1400">
                <a:latin typeface="Coda"/>
                <a:ea typeface="Coda"/>
                <a:cs typeface="Coda"/>
                <a:sym typeface="Coda"/>
              </a:rPr>
              <a:t>with the</a:t>
            </a:r>
            <a:r>
              <a:rPr lang="en-US" sz="1400" b="0" u="none" strike="noStrike" cap="none">
                <a:latin typeface="Coda"/>
                <a:ea typeface="Coda"/>
                <a:cs typeface="Coda"/>
                <a:sym typeface="Coda"/>
              </a:rPr>
              <a:t> </a:t>
            </a:r>
            <a:r>
              <a:rPr lang="en-US" sz="1400">
                <a:latin typeface="Coda"/>
                <a:ea typeface="Coda"/>
                <a:cs typeface="Coda"/>
                <a:sym typeface="Coda"/>
              </a:rPr>
              <a:t>Swarm </a:t>
            </a:r>
            <a:r>
              <a:rPr lang="en-US" sz="1400" b="0" u="none" strike="noStrike" cap="none">
                <a:latin typeface="Coda"/>
                <a:ea typeface="Coda"/>
                <a:cs typeface="Coda"/>
                <a:sym typeface="Coda"/>
              </a:rPr>
              <a:t>Queen</a:t>
            </a:r>
          </a:p>
        </p:txBody>
      </p:sp>
      <p:sp>
        <p:nvSpPr>
          <p:cNvPr id="229" name="Shape 229"/>
          <p:cNvSpPr txBox="1"/>
          <p:nvPr/>
        </p:nvSpPr>
        <p:spPr>
          <a:xfrm>
            <a:off x="4920535" y="1501786"/>
            <a:ext cx="1486500" cy="45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D9D9D9"/>
              </a:buClr>
              <a:buSzPct val="25000"/>
              <a:buFont typeface="Arial"/>
              <a:buNone/>
            </a:pPr>
            <a:r>
              <a:rPr lang="en-US" sz="1400">
                <a:latin typeface="Coda"/>
                <a:ea typeface="Coda"/>
                <a:cs typeface="Coda"/>
                <a:sym typeface="Coda"/>
              </a:rPr>
              <a:t>Player slays the</a:t>
            </a:r>
            <a:r>
              <a:rPr lang="en-US" sz="1400" b="0" u="none" strike="noStrike" cap="none">
                <a:latin typeface="Coda"/>
                <a:ea typeface="Coda"/>
                <a:cs typeface="Coda"/>
                <a:sym typeface="Coda"/>
              </a:rPr>
              <a:t> </a:t>
            </a:r>
            <a:r>
              <a:rPr lang="en-US" sz="1400">
                <a:latin typeface="Coda"/>
                <a:ea typeface="Coda"/>
                <a:cs typeface="Coda"/>
                <a:sym typeface="Coda"/>
              </a:rPr>
              <a:t>Swarm </a:t>
            </a:r>
            <a:r>
              <a:rPr lang="en-US" sz="1400" b="0" u="none" strike="noStrike" cap="none">
                <a:latin typeface="Coda"/>
                <a:ea typeface="Coda"/>
                <a:cs typeface="Coda"/>
                <a:sym typeface="Coda"/>
              </a:rPr>
              <a:t>Queen</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Graph</a:t>
            </a:r>
          </a:p>
        </p:txBody>
      </p:sp>
      <p:sp>
        <p:nvSpPr>
          <p:cNvPr id="235" name="Shape 235"/>
          <p:cNvSpPr txBox="1">
            <a:spLocks noGrp="1"/>
          </p:cNvSpPr>
          <p:nvPr>
            <p:ph type="body" idx="1"/>
          </p:nvPr>
        </p:nvSpPr>
        <p:spPr>
          <a:xfrm>
            <a:off x="457335" y="1199561"/>
            <a:ext cx="5799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800"/>
              </a:spcAft>
              <a:buClr>
                <a:schemeClr val="dk1"/>
              </a:buClr>
              <a:buSzPct val="52941"/>
              <a:buFont typeface="Arial"/>
              <a:buNone/>
            </a:pPr>
            <a:r>
              <a:rPr lang="en-US" sz="1700">
                <a:latin typeface="Coda"/>
                <a:ea typeface="Coda"/>
                <a:cs typeface="Coda"/>
                <a:sym typeface="Coda"/>
              </a:rPr>
              <a:t>The writer would imagine this web of possible events, where each event unlocks other possible events, in consequence creating the </a:t>
            </a:r>
            <a:r>
              <a:rPr lang="en-US" sz="1700" b="1">
                <a:latin typeface="Coda"/>
                <a:ea typeface="Coda"/>
                <a:cs typeface="Coda"/>
                <a:sym typeface="Coda"/>
              </a:rPr>
              <a:t>probability space</a:t>
            </a:r>
            <a:r>
              <a:rPr lang="en-US" sz="1700">
                <a:latin typeface="Coda"/>
                <a:ea typeface="Coda"/>
                <a:cs typeface="Coda"/>
                <a:sym typeface="Coda"/>
              </a:rPr>
              <a:t> - the </a:t>
            </a:r>
            <a:r>
              <a:rPr lang="en-US" sz="1700" b="1">
                <a:latin typeface="Coda"/>
                <a:ea typeface="Coda"/>
                <a:cs typeface="Coda"/>
                <a:sym typeface="Coda"/>
              </a:rPr>
              <a:t>quest graph</a:t>
            </a:r>
            <a:r>
              <a:rPr lang="en-US" sz="1700">
                <a:latin typeface="Coda"/>
                <a:ea typeface="Coda"/>
                <a:cs typeface="Coda"/>
                <a:sym typeface="Coda"/>
              </a:rPr>
              <a:t>.</a:t>
            </a:r>
          </a:p>
          <a:p>
            <a:pPr marL="0" marR="0" lvl="0" indent="-57150" algn="l" rtl="0">
              <a:spcBef>
                <a:spcPts val="0"/>
              </a:spcBef>
              <a:spcAft>
                <a:spcPts val="80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800"/>
              </a:spcAft>
              <a:buClr>
                <a:schemeClr val="dk1"/>
              </a:buClr>
              <a:buSzPct val="52941"/>
              <a:buFont typeface="Arial"/>
              <a:buNone/>
            </a:pPr>
            <a:r>
              <a:rPr lang="en-US" sz="1700">
                <a:latin typeface="Coda"/>
                <a:ea typeface="Coda"/>
                <a:cs typeface="Coda"/>
                <a:sym typeface="Coda"/>
              </a:rPr>
              <a:t>The designer would have the same graph in their head, however the nodes would have a more rule focused context.</a:t>
            </a:r>
          </a:p>
          <a:p>
            <a:pPr marL="0" marR="0" lvl="0" indent="-57150" algn="l" rtl="0">
              <a:spcBef>
                <a:spcPts val="0"/>
              </a:spcBef>
              <a:spcAft>
                <a:spcPts val="800"/>
              </a:spcAft>
              <a:buClr>
                <a:schemeClr val="dk1"/>
              </a:buClr>
              <a:buSzPct val="52941"/>
              <a:buFont typeface="Arial"/>
              <a:buNone/>
            </a:pPr>
            <a:endParaRPr sz="1700">
              <a:latin typeface="Coda"/>
              <a:ea typeface="Coda"/>
              <a:cs typeface="Coda"/>
              <a:sym typeface="Coda"/>
            </a:endParaRPr>
          </a:p>
          <a:p>
            <a:pPr marL="0" marR="0" lvl="0" indent="0" algn="l" rtl="0">
              <a:spcBef>
                <a:spcPts val="0"/>
              </a:spcBef>
              <a:spcAft>
                <a:spcPts val="800"/>
              </a:spcAft>
              <a:buNone/>
            </a:pPr>
            <a:r>
              <a:rPr lang="en-US" sz="1700">
                <a:latin typeface="Coda"/>
                <a:ea typeface="Coda"/>
                <a:cs typeface="Coda"/>
                <a:sym typeface="Coda"/>
              </a:rPr>
              <a:t>Because the initial step is the same, less translation between the rules and the narrative is needed.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Progression</a:t>
            </a:r>
          </a:p>
        </p:txBody>
      </p:sp>
      <p:sp>
        <p:nvSpPr>
          <p:cNvPr id="241" name="Shape 241"/>
          <p:cNvSpPr txBox="1">
            <a:spLocks noGrp="1"/>
          </p:cNvSpPr>
          <p:nvPr>
            <p:ph type="body" idx="1"/>
          </p:nvPr>
        </p:nvSpPr>
        <p:spPr>
          <a:xfrm>
            <a:off x="457332" y="1199561"/>
            <a:ext cx="51681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Each step is connected to a verb which defines the action the player needs to perform in order to progress and if necessary the target of the action.</a:t>
            </a:r>
          </a:p>
          <a:p>
            <a:pPr marL="0" marR="0" lvl="0" indent="-158750" algn="l" rtl="0">
              <a:spcBef>
                <a:spcPts val="0"/>
              </a:spcBef>
              <a:spcAft>
                <a:spcPts val="0"/>
              </a:spcAft>
              <a:buClr>
                <a:schemeClr val="dk1"/>
              </a:buClr>
              <a:buSzPct val="147058"/>
              <a:buFont typeface="Arial"/>
              <a:buNone/>
            </a:pPr>
            <a:endParaRPr sz="1700" dirty="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r>
              <a:rPr lang="en-US" sz="1700" dirty="0">
                <a:latin typeface="Coda"/>
                <a:ea typeface="Coda"/>
                <a:cs typeface="Coda"/>
                <a:sym typeface="Coda"/>
              </a:rPr>
              <a:t>There is a finite amount of verbs that are supported, for example: obtain, kill, converse etc.</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09725" y="205388"/>
            <a:ext cx="7977000" cy="8580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lvl="0" rtl="0">
              <a:spcBef>
                <a:spcPts val="0"/>
              </a:spcBef>
              <a:buClr>
                <a:schemeClr val="dk1"/>
              </a:buClr>
              <a:buSzPct val="25000"/>
              <a:buFont typeface="Arial"/>
              <a:buNone/>
            </a:pPr>
            <a:r>
              <a:rPr lang="en-US" sz="2900">
                <a:latin typeface="Coda"/>
                <a:ea typeface="Coda"/>
                <a:cs typeface="Coda"/>
                <a:sym typeface="Coda"/>
              </a:rPr>
              <a:t>Quests - between rules and the narrative</a:t>
            </a:r>
          </a:p>
        </p:txBody>
      </p:sp>
      <p:sp>
        <p:nvSpPr>
          <p:cNvPr id="76" name="Shape 76"/>
          <p:cNvSpPr txBox="1">
            <a:spLocks noGrp="1"/>
          </p:cNvSpPr>
          <p:nvPr>
            <p:ph type="body" idx="1"/>
          </p:nvPr>
        </p:nvSpPr>
        <p:spPr>
          <a:xfrm>
            <a:off x="457326" y="1199566"/>
            <a:ext cx="8229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lvl="0" indent="-57150" rtl="0">
              <a:spcBef>
                <a:spcPts val="0"/>
              </a:spcBef>
              <a:buClr>
                <a:schemeClr val="dk1"/>
              </a:buClr>
              <a:buSzPct val="52941"/>
              <a:buFont typeface="Arial"/>
              <a:buNone/>
            </a:pPr>
            <a:r>
              <a:rPr lang="en-US" sz="1700" dirty="0">
                <a:latin typeface="Coda"/>
                <a:ea typeface="Coda"/>
                <a:cs typeface="Coda"/>
                <a:sym typeface="Coda"/>
              </a:rPr>
              <a:t>Quests are a way to combine narrative focused and</a:t>
            </a:r>
          </a:p>
          <a:p>
            <a:pPr marL="0" lvl="0" indent="-57150" rtl="0">
              <a:spcBef>
                <a:spcPts val="0"/>
              </a:spcBef>
              <a:buClr>
                <a:schemeClr val="dk1"/>
              </a:buClr>
              <a:buSzPct val="52941"/>
              <a:buFont typeface="Arial"/>
              <a:buNone/>
            </a:pPr>
            <a:r>
              <a:rPr lang="en-US" sz="1700" dirty="0">
                <a:latin typeface="Coda"/>
                <a:ea typeface="Coda"/>
                <a:cs typeface="Coda"/>
                <a:sym typeface="Coda"/>
              </a:rPr>
              <a:t>rules focused methods of creating, </a:t>
            </a:r>
            <a:r>
              <a:rPr lang="en-US" sz="1700" dirty="0" err="1">
                <a:latin typeface="Coda"/>
                <a:ea typeface="Coda"/>
                <a:cs typeface="Coda"/>
                <a:sym typeface="Coda"/>
              </a:rPr>
              <a:t>analysing</a:t>
            </a:r>
            <a:r>
              <a:rPr lang="en-US" sz="1700" dirty="0">
                <a:latin typeface="Coda"/>
                <a:ea typeface="Coda"/>
                <a:cs typeface="Coda"/>
                <a:sym typeface="Coda"/>
              </a:rPr>
              <a:t> and</a:t>
            </a:r>
          </a:p>
          <a:p>
            <a:pPr marL="0" lvl="0" indent="-57150" rtl="0">
              <a:spcBef>
                <a:spcPts val="0"/>
              </a:spcBef>
              <a:buClr>
                <a:schemeClr val="dk1"/>
              </a:buClr>
              <a:buSzPct val="52941"/>
              <a:buFont typeface="Arial"/>
              <a:buNone/>
            </a:pPr>
            <a:r>
              <a:rPr lang="en-US" sz="1700" dirty="0">
                <a:latin typeface="Coda"/>
                <a:ea typeface="Coda"/>
                <a:cs typeface="Coda"/>
                <a:sym typeface="Coda"/>
              </a:rPr>
              <a:t>understanding games.</a:t>
            </a:r>
          </a:p>
          <a:p>
            <a:pPr lvl="0" rtl="0">
              <a:spcBef>
                <a:spcPts val="0"/>
              </a:spcBef>
              <a:buClr>
                <a:schemeClr val="dk1"/>
              </a:buClr>
              <a:buSzPct val="52941"/>
              <a:buFont typeface="Arial"/>
              <a:buNone/>
            </a:pPr>
            <a:endParaRPr sz="1700" dirty="0">
              <a:latin typeface="Coda"/>
              <a:ea typeface="Coda"/>
              <a:cs typeface="Coda"/>
              <a:sym typeface="Coda"/>
            </a:endParaRPr>
          </a:p>
          <a:p>
            <a:pPr lvl="0" rtl="0">
              <a:spcBef>
                <a:spcPts val="0"/>
              </a:spcBef>
              <a:buClr>
                <a:schemeClr val="dk1"/>
              </a:buClr>
              <a:buSzPct val="52941"/>
              <a:buFont typeface="Arial"/>
              <a:buNone/>
            </a:pPr>
            <a:endParaRPr sz="1700" dirty="0">
              <a:latin typeface="Coda"/>
              <a:ea typeface="Coda"/>
              <a:cs typeface="Coda"/>
              <a:sym typeface="Coda"/>
            </a:endParaRPr>
          </a:p>
          <a:p>
            <a:pPr marL="0" lvl="0" indent="-57150" rtl="0">
              <a:spcBef>
                <a:spcPts val="0"/>
              </a:spcBef>
              <a:buClr>
                <a:schemeClr val="dk1"/>
              </a:buClr>
              <a:buSzPct val="52941"/>
              <a:buFont typeface="Arial"/>
              <a:buNone/>
            </a:pPr>
            <a:r>
              <a:rPr lang="en-US" sz="1700" dirty="0">
                <a:latin typeface="Coda"/>
                <a:ea typeface="Coda"/>
                <a:cs typeface="Coda"/>
                <a:sym typeface="Coda"/>
              </a:rPr>
              <a:t>Quests are about action that is meaningful to</a:t>
            </a:r>
          </a:p>
          <a:p>
            <a:pPr marL="0" lvl="0" indent="-57150" rtl="0">
              <a:spcBef>
                <a:spcPts val="0"/>
              </a:spcBef>
              <a:buClr>
                <a:schemeClr val="dk1"/>
              </a:buClr>
              <a:buSzPct val="52941"/>
              <a:buFont typeface="Arial"/>
              <a:buNone/>
            </a:pPr>
            <a:r>
              <a:rPr lang="en-US" sz="1700" dirty="0">
                <a:latin typeface="Coda"/>
                <a:ea typeface="Coda"/>
                <a:cs typeface="Coda"/>
                <a:sym typeface="Coda"/>
              </a:rPr>
              <a:t>a player on the level of ideas, personal ambitions,</a:t>
            </a:r>
          </a:p>
          <a:p>
            <a:pPr marL="0" lvl="0" indent="-57150" rtl="0">
              <a:spcBef>
                <a:spcPts val="0"/>
              </a:spcBef>
              <a:buClr>
                <a:schemeClr val="dk1"/>
              </a:buClr>
              <a:buSzPct val="52941"/>
              <a:buFont typeface="Arial"/>
              <a:buNone/>
            </a:pPr>
            <a:r>
              <a:rPr lang="en-US" sz="1700" dirty="0">
                <a:latin typeface="Coda"/>
                <a:ea typeface="Coda"/>
                <a:cs typeface="Coda"/>
                <a:sym typeface="Coda"/>
              </a:rPr>
              <a:t>benefit to society, spiritual authenticity. </a:t>
            </a:r>
            <a:r>
              <a:rPr lang="en-US" sz="1700" baseline="30000" dirty="0">
                <a:latin typeface="Coda"/>
                <a:ea typeface="Coda"/>
                <a:cs typeface="Coda"/>
                <a:sym typeface="Coda"/>
              </a:rPr>
              <a:t>1</a:t>
            </a:r>
          </a:p>
          <a:p>
            <a:pPr lvl="0" rtl="0">
              <a:spcBef>
                <a:spcPts val="0"/>
              </a:spcBef>
              <a:buClr>
                <a:schemeClr val="dk1"/>
              </a:buClr>
              <a:buSzPct val="52941"/>
              <a:buFont typeface="Arial"/>
              <a:buNone/>
            </a:pPr>
            <a:endParaRPr sz="1700" dirty="0">
              <a:latin typeface="Coda"/>
              <a:ea typeface="Coda"/>
              <a:cs typeface="Coda"/>
              <a:sym typeface="Coda"/>
            </a:endParaRPr>
          </a:p>
          <a:p>
            <a:pPr marL="0" lvl="0" indent="-57150" rtl="0">
              <a:spcBef>
                <a:spcPts val="0"/>
              </a:spcBef>
              <a:buClr>
                <a:schemeClr val="dk1"/>
              </a:buClr>
              <a:buSzPct val="52941"/>
              <a:buFont typeface="Arial"/>
              <a:buNone/>
            </a:pPr>
            <a:r>
              <a:rPr lang="en-US" sz="1700" dirty="0">
                <a:latin typeface="Coda"/>
                <a:ea typeface="Coda"/>
                <a:cs typeface="Coda"/>
                <a:sym typeface="Coda"/>
              </a:rPr>
              <a:t>The meaning of quests emerges from</a:t>
            </a:r>
          </a:p>
          <a:p>
            <a:pPr marL="0" lvl="0" indent="-57150" rtl="0">
              <a:spcBef>
                <a:spcPts val="0"/>
              </a:spcBef>
              <a:buClr>
                <a:schemeClr val="dk1"/>
              </a:buClr>
              <a:buSzPct val="52941"/>
              <a:buFont typeface="Arial"/>
              <a:buNone/>
            </a:pPr>
            <a:r>
              <a:rPr lang="en-US" sz="1700" dirty="0">
                <a:latin typeface="Coda"/>
                <a:ea typeface="Coda"/>
                <a:cs typeface="Coda"/>
                <a:sym typeface="Coda"/>
              </a:rPr>
              <a:t>strategic actions, but these actions have thematic,</a:t>
            </a:r>
          </a:p>
          <a:p>
            <a:pPr marL="0" lvl="0" indent="-57150" rtl="0">
              <a:spcBef>
                <a:spcPts val="0"/>
              </a:spcBef>
              <a:buClr>
                <a:schemeClr val="dk1"/>
              </a:buClr>
              <a:buSzPct val="52941"/>
              <a:buFont typeface="Arial"/>
              <a:buNone/>
            </a:pPr>
            <a:r>
              <a:rPr lang="en-US" sz="1700" dirty="0">
                <a:latin typeface="Coda"/>
                <a:ea typeface="Coda"/>
                <a:cs typeface="Coda"/>
                <a:sym typeface="Coda"/>
              </a:rPr>
              <a:t>narrative and personal implications. </a:t>
            </a:r>
            <a:r>
              <a:rPr lang="en-US" sz="1700" baseline="30000" dirty="0">
                <a:latin typeface="Coda"/>
                <a:ea typeface="Coda"/>
                <a:cs typeface="Coda"/>
                <a:sym typeface="Coda"/>
              </a:rPr>
              <a:t>2</a:t>
            </a:r>
          </a:p>
        </p:txBody>
      </p:sp>
      <p:sp>
        <p:nvSpPr>
          <p:cNvPr id="77" name="Shape 77"/>
          <p:cNvSpPr txBox="1"/>
          <p:nvPr/>
        </p:nvSpPr>
        <p:spPr>
          <a:xfrm>
            <a:off x="5495470" y="4831564"/>
            <a:ext cx="2673300" cy="312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lvl="0">
              <a:spcBef>
                <a:spcPts val="0"/>
              </a:spcBef>
              <a:buNone/>
            </a:pPr>
            <a:r>
              <a:rPr lang="en-US" sz="900" baseline="30000">
                <a:latin typeface="Coda"/>
                <a:ea typeface="Coda"/>
                <a:cs typeface="Coda"/>
                <a:sym typeface="Coda"/>
              </a:rPr>
              <a:t>1,2</a:t>
            </a:r>
            <a:r>
              <a:rPr lang="en-US" sz="900">
                <a:latin typeface="Coda"/>
                <a:ea typeface="Coda"/>
                <a:cs typeface="Coda"/>
                <a:sym typeface="Coda"/>
              </a:rPr>
              <a:t> J. Howard - Quests (2008)</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Progression - example</a:t>
            </a:r>
          </a:p>
        </p:txBody>
      </p:sp>
      <p:sp>
        <p:nvSpPr>
          <p:cNvPr id="247" name="Shape 247"/>
          <p:cNvSpPr txBox="1">
            <a:spLocks noGrp="1"/>
          </p:cNvSpPr>
          <p:nvPr>
            <p:ph type="body" idx="1"/>
          </p:nvPr>
        </p:nvSpPr>
        <p:spPr>
          <a:xfrm>
            <a:off x="457326" y="1199566"/>
            <a:ext cx="8229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Scene:</a:t>
            </a:r>
          </a:p>
          <a:p>
            <a:pPr marL="0" marR="0" lvl="0" indent="-57150" algn="l" rtl="0">
              <a:spcBef>
                <a:spcPts val="0"/>
              </a:spcBef>
              <a:spcAft>
                <a:spcPts val="0"/>
              </a:spcAft>
              <a:buClr>
                <a:schemeClr val="dk1"/>
              </a:buClr>
              <a:buSzPct val="52941"/>
              <a:buFont typeface="Arial"/>
              <a:buNone/>
            </a:pPr>
            <a:endParaRPr sz="1700" dirty="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The player after searching through rubble finally finds and </a:t>
            </a:r>
            <a:r>
              <a:rPr lang="en-US" sz="1700" b="1" dirty="0">
                <a:solidFill>
                  <a:srgbClr val="1155CC"/>
                </a:solidFill>
                <a:latin typeface="Coda"/>
                <a:ea typeface="Coda"/>
                <a:cs typeface="Coda"/>
                <a:sym typeface="Coda"/>
              </a:rPr>
              <a:t>picks up</a:t>
            </a:r>
            <a:r>
              <a:rPr lang="en-US" sz="1700" dirty="0">
                <a:latin typeface="Coda"/>
                <a:ea typeface="Coda"/>
                <a:cs typeface="Coda"/>
                <a:sym typeface="Coda"/>
              </a:rPr>
              <a:t> the </a:t>
            </a:r>
            <a:r>
              <a:rPr lang="en-US" sz="1700" b="1" dirty="0">
                <a:solidFill>
                  <a:srgbClr val="741B47"/>
                </a:solidFill>
                <a:latin typeface="Coda"/>
                <a:ea typeface="Coda"/>
                <a:cs typeface="Coda"/>
                <a:sym typeface="Coda"/>
              </a:rPr>
              <a:t>Amulet of </a:t>
            </a:r>
            <a:r>
              <a:rPr lang="en-US" sz="1700" b="1" dirty="0" err="1">
                <a:solidFill>
                  <a:srgbClr val="741B47"/>
                </a:solidFill>
                <a:latin typeface="Coda"/>
                <a:ea typeface="Coda"/>
                <a:cs typeface="Coda"/>
                <a:sym typeface="Coda"/>
              </a:rPr>
              <a:t>Yendor</a:t>
            </a:r>
            <a:r>
              <a:rPr lang="en-US" sz="1700" dirty="0">
                <a:latin typeface="Coda"/>
                <a:ea typeface="Coda"/>
                <a:cs typeface="Coda"/>
                <a:sym typeface="Coda"/>
              </a:rPr>
              <a:t>.</a:t>
            </a:r>
          </a:p>
          <a:p>
            <a:pPr marL="0" marR="0" lvl="0" indent="-57150" algn="l" rtl="0">
              <a:spcBef>
                <a:spcPts val="0"/>
              </a:spcBef>
              <a:spcAft>
                <a:spcPts val="0"/>
              </a:spcAft>
              <a:buClr>
                <a:schemeClr val="dk1"/>
              </a:buClr>
              <a:buSzPct val="52941"/>
              <a:buFont typeface="Arial"/>
              <a:buNone/>
            </a:pPr>
            <a:endParaRPr sz="1700" dirty="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dirty="0">
                <a:latin typeface="Coda"/>
                <a:ea typeface="Coda"/>
                <a:cs typeface="Coda"/>
                <a:sym typeface="Coda"/>
              </a:rPr>
              <a:t>Quest Step:</a:t>
            </a:r>
          </a:p>
        </p:txBody>
      </p:sp>
      <p:sp>
        <p:nvSpPr>
          <p:cNvPr id="248" name="Shape 248"/>
          <p:cNvSpPr/>
          <p:nvPr/>
        </p:nvSpPr>
        <p:spPr>
          <a:xfrm>
            <a:off x="3050382" y="3048994"/>
            <a:ext cx="817199" cy="475200"/>
          </a:xfrm>
          <a:prstGeom prst="roundRect">
            <a:avLst>
              <a:gd name="adj" fmla="val 16667"/>
            </a:avLst>
          </a:prstGeom>
          <a:gradFill>
            <a:gsLst>
              <a:gs pos="0">
                <a:srgbClr val="004177"/>
              </a:gs>
              <a:gs pos="50000">
                <a:srgbClr val="005EAC"/>
              </a:gs>
              <a:gs pos="100000">
                <a:srgbClr val="0072CE"/>
              </a:gs>
            </a:gsLst>
            <a:lin ang="16200038" scaled="0"/>
          </a:gradFill>
          <a:ln w="9525" cap="flat" cmpd="sng">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ctr" rtl="0">
              <a:lnSpc>
                <a:spcPct val="100000"/>
              </a:lnSpc>
              <a:spcBef>
                <a:spcPts val="0"/>
              </a:spcBef>
              <a:spcAft>
                <a:spcPts val="0"/>
              </a:spcAft>
              <a:buClr>
                <a:srgbClr val="979797"/>
              </a:buClr>
              <a:buSzPct val="25000"/>
              <a:buFont typeface="Arial"/>
              <a:buNone/>
            </a:pPr>
            <a:r>
              <a:rPr lang="en-US" sz="1400" b="0" i="0" u="none" strike="noStrike" cap="none">
                <a:solidFill>
                  <a:srgbClr val="999999"/>
                </a:solidFill>
                <a:latin typeface="Coda"/>
                <a:ea typeface="Coda"/>
                <a:cs typeface="Coda"/>
                <a:sym typeface="Coda"/>
              </a:rPr>
              <a:t>Obtain</a:t>
            </a:r>
          </a:p>
        </p:txBody>
      </p:sp>
      <p:sp>
        <p:nvSpPr>
          <p:cNvPr id="249" name="Shape 249"/>
          <p:cNvSpPr/>
          <p:nvPr/>
        </p:nvSpPr>
        <p:spPr>
          <a:xfrm>
            <a:off x="4007234" y="3052184"/>
            <a:ext cx="1748700" cy="475200"/>
          </a:xfrm>
          <a:prstGeom prst="roundRect">
            <a:avLst>
              <a:gd name="adj" fmla="val 16667"/>
            </a:avLst>
          </a:prstGeom>
          <a:gradFill>
            <a:gsLst>
              <a:gs pos="0">
                <a:srgbClr val="401660"/>
              </a:gs>
              <a:gs pos="50000">
                <a:srgbClr val="5D218B"/>
              </a:gs>
              <a:gs pos="100000">
                <a:srgbClr val="7127A8"/>
              </a:gs>
            </a:gsLst>
            <a:lin ang="16200038" scaled="0"/>
          </a:gradFill>
          <a:ln w="9525" cap="flat" cmpd="sng">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ctr" rtl="0">
              <a:lnSpc>
                <a:spcPct val="100000"/>
              </a:lnSpc>
              <a:spcBef>
                <a:spcPts val="0"/>
              </a:spcBef>
              <a:spcAft>
                <a:spcPts val="0"/>
              </a:spcAft>
              <a:buClr>
                <a:srgbClr val="979797"/>
              </a:buClr>
              <a:buSzPct val="25000"/>
              <a:buFont typeface="Arial"/>
              <a:buNone/>
            </a:pPr>
            <a:r>
              <a:rPr lang="en-US" sz="1400">
                <a:solidFill>
                  <a:srgbClr val="999999"/>
                </a:solidFill>
                <a:latin typeface="Coda"/>
                <a:ea typeface="Coda"/>
                <a:cs typeface="Coda"/>
                <a:sym typeface="Coda"/>
              </a:rPr>
              <a:t>Amulet of Yendor</a:t>
            </a:r>
          </a:p>
        </p:txBody>
      </p:sp>
      <p:sp>
        <p:nvSpPr>
          <p:cNvPr id="250" name="Shape 250"/>
          <p:cNvSpPr txBox="1"/>
          <p:nvPr/>
        </p:nvSpPr>
        <p:spPr>
          <a:xfrm>
            <a:off x="419133" y="2998825"/>
            <a:ext cx="2083500" cy="575399"/>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lnSpc>
                <a:spcPct val="100000"/>
              </a:lnSpc>
              <a:spcBef>
                <a:spcPts val="0"/>
              </a:spcBef>
              <a:spcAft>
                <a:spcPts val="0"/>
              </a:spcAft>
              <a:buClr>
                <a:srgbClr val="979797"/>
              </a:buClr>
              <a:buSzPct val="25000"/>
              <a:buFont typeface="Arial"/>
              <a:buNone/>
            </a:pPr>
            <a:r>
              <a:rPr lang="en-US" sz="1400">
                <a:latin typeface="Coda"/>
                <a:ea typeface="Coda"/>
                <a:cs typeface="Coda"/>
                <a:sym typeface="Coda"/>
              </a:rPr>
              <a:t>Appropriate verb chosen from the list.</a:t>
            </a:r>
          </a:p>
        </p:txBody>
      </p:sp>
      <p:cxnSp>
        <p:nvCxnSpPr>
          <p:cNvPr id="251" name="Shape 251"/>
          <p:cNvCxnSpPr>
            <a:stCxn id="250" idx="3"/>
            <a:endCxn id="248" idx="1"/>
          </p:cNvCxnSpPr>
          <p:nvPr/>
        </p:nvCxnSpPr>
        <p:spPr>
          <a:xfrm>
            <a:off x="2502633" y="3286525"/>
            <a:ext cx="547800" cy="0"/>
          </a:xfrm>
          <a:prstGeom prst="straightConnector1">
            <a:avLst/>
          </a:prstGeom>
          <a:noFill/>
          <a:ln w="12700" cap="flat" cmpd="sng">
            <a:solidFill>
              <a:srgbClr val="009586"/>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52" name="Shape 252"/>
          <p:cNvSpPr txBox="1"/>
          <p:nvPr/>
        </p:nvSpPr>
        <p:spPr>
          <a:xfrm>
            <a:off x="6585202" y="3015160"/>
            <a:ext cx="2139600" cy="5430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lnSpc>
                <a:spcPct val="100000"/>
              </a:lnSpc>
              <a:spcBef>
                <a:spcPts val="0"/>
              </a:spcBef>
              <a:spcAft>
                <a:spcPts val="0"/>
              </a:spcAft>
              <a:buClr>
                <a:srgbClr val="979797"/>
              </a:buClr>
              <a:buSzPct val="25000"/>
              <a:buFont typeface="Arial"/>
              <a:buNone/>
            </a:pPr>
            <a:r>
              <a:rPr lang="en-US" sz="1400">
                <a:latin typeface="Coda"/>
                <a:ea typeface="Coda"/>
                <a:cs typeface="Coda"/>
                <a:sym typeface="Coda"/>
              </a:rPr>
              <a:t>Appropriate game object for the action</a:t>
            </a:r>
            <a:r>
              <a:rPr lang="en-US" sz="1400" b="0" i="0" u="none" strike="noStrike" cap="none">
                <a:latin typeface="Coda"/>
                <a:ea typeface="Coda"/>
                <a:cs typeface="Coda"/>
                <a:sym typeface="Coda"/>
              </a:rPr>
              <a:t>.</a:t>
            </a:r>
          </a:p>
        </p:txBody>
      </p:sp>
      <p:cxnSp>
        <p:nvCxnSpPr>
          <p:cNvPr id="253" name="Shape 253"/>
          <p:cNvCxnSpPr>
            <a:stCxn id="252" idx="1"/>
            <a:endCxn id="249" idx="3"/>
          </p:cNvCxnSpPr>
          <p:nvPr/>
        </p:nvCxnSpPr>
        <p:spPr>
          <a:xfrm flipH="1">
            <a:off x="5756002" y="3286660"/>
            <a:ext cx="829200" cy="3000"/>
          </a:xfrm>
          <a:prstGeom prst="straightConnector1">
            <a:avLst/>
          </a:prstGeom>
          <a:noFill/>
          <a:ln w="12700" cap="flat" cmpd="sng">
            <a:solidFill>
              <a:srgbClr val="009586"/>
            </a:solidFill>
            <a:prstDash val="solid"/>
            <a:round/>
            <a:headEnd type="none" w="med" len="med"/>
            <a:tailEnd type="triangle" w="lg" len="lg"/>
          </a:ln>
          <a:effectLst>
            <a:outerShdw blurRad="50800" dist="38100" dir="2700000" algn="tl" rotWithShape="0">
              <a:prstClr val="black">
                <a:alpha val="40000"/>
              </a:prstClr>
            </a:outerShdw>
          </a:effectLst>
        </p:spPr>
      </p:cxn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Progression - example</a:t>
            </a:r>
          </a:p>
        </p:txBody>
      </p:sp>
      <p:sp>
        <p:nvSpPr>
          <p:cNvPr id="259" name="Shape 259"/>
          <p:cNvSpPr txBox="1">
            <a:spLocks noGrp="1"/>
          </p:cNvSpPr>
          <p:nvPr>
            <p:ph type="body" idx="1"/>
          </p:nvPr>
        </p:nvSpPr>
        <p:spPr>
          <a:xfrm>
            <a:off x="457326" y="1199566"/>
            <a:ext cx="8229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Scene:</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In the arena the player </a:t>
            </a:r>
            <a:r>
              <a:rPr lang="en-US" sz="1700" b="1">
                <a:solidFill>
                  <a:srgbClr val="1155CC"/>
                </a:solidFill>
                <a:latin typeface="Coda"/>
                <a:ea typeface="Coda"/>
                <a:cs typeface="Coda"/>
                <a:sym typeface="Coda"/>
              </a:rPr>
              <a:t>defeats </a:t>
            </a:r>
            <a:r>
              <a:rPr lang="en-US" sz="1700">
                <a:latin typeface="Coda"/>
                <a:ea typeface="Coda"/>
                <a:cs typeface="Coda"/>
                <a:sym typeface="Coda"/>
              </a:rPr>
              <a:t>all </a:t>
            </a:r>
            <a:r>
              <a:rPr lang="en-US" sz="1700" b="1">
                <a:solidFill>
                  <a:srgbClr val="741B47"/>
                </a:solidFill>
                <a:latin typeface="Coda"/>
                <a:ea typeface="Coda"/>
                <a:cs typeface="Coda"/>
                <a:sym typeface="Coda"/>
              </a:rPr>
              <a:t>six opponents</a:t>
            </a:r>
            <a:r>
              <a:rPr lang="en-US" sz="1700">
                <a:latin typeface="Coda"/>
                <a:ea typeface="Coda"/>
                <a:cs typeface="Coda"/>
                <a:sym typeface="Coda"/>
              </a:rPr>
              <a:t>.</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Quest step:</a:t>
            </a:r>
          </a:p>
        </p:txBody>
      </p:sp>
      <p:sp>
        <p:nvSpPr>
          <p:cNvPr id="260" name="Shape 260"/>
          <p:cNvSpPr/>
          <p:nvPr/>
        </p:nvSpPr>
        <p:spPr>
          <a:xfrm>
            <a:off x="3050382" y="3048994"/>
            <a:ext cx="817199" cy="475200"/>
          </a:xfrm>
          <a:prstGeom prst="roundRect">
            <a:avLst>
              <a:gd name="adj" fmla="val 16667"/>
            </a:avLst>
          </a:prstGeom>
          <a:gradFill>
            <a:gsLst>
              <a:gs pos="0">
                <a:srgbClr val="004177"/>
              </a:gs>
              <a:gs pos="50000">
                <a:srgbClr val="005EAC"/>
              </a:gs>
              <a:gs pos="100000">
                <a:srgbClr val="0072CE"/>
              </a:gs>
            </a:gsLst>
            <a:lin ang="16200038" scaled="0"/>
          </a:gradFill>
          <a:ln w="9525" cap="flat" cmpd="sng">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ctr" rtl="0">
              <a:lnSpc>
                <a:spcPct val="100000"/>
              </a:lnSpc>
              <a:spcBef>
                <a:spcPts val="0"/>
              </a:spcBef>
              <a:spcAft>
                <a:spcPts val="0"/>
              </a:spcAft>
              <a:buClr>
                <a:srgbClr val="979797"/>
              </a:buClr>
              <a:buSzPct val="25000"/>
              <a:buFont typeface="Arial"/>
              <a:buNone/>
            </a:pPr>
            <a:r>
              <a:rPr lang="en-US" sz="1400">
                <a:solidFill>
                  <a:srgbClr val="999999"/>
                </a:solidFill>
                <a:latin typeface="Coda"/>
                <a:ea typeface="Coda"/>
                <a:cs typeface="Coda"/>
                <a:sym typeface="Coda"/>
              </a:rPr>
              <a:t>Kill</a:t>
            </a:r>
          </a:p>
        </p:txBody>
      </p:sp>
      <p:sp>
        <p:nvSpPr>
          <p:cNvPr id="261" name="Shape 261"/>
          <p:cNvSpPr/>
          <p:nvPr/>
        </p:nvSpPr>
        <p:spPr>
          <a:xfrm>
            <a:off x="4007237" y="3052183"/>
            <a:ext cx="1200900" cy="475200"/>
          </a:xfrm>
          <a:prstGeom prst="roundRect">
            <a:avLst>
              <a:gd name="adj" fmla="val 16667"/>
            </a:avLst>
          </a:prstGeom>
          <a:gradFill>
            <a:gsLst>
              <a:gs pos="0">
                <a:srgbClr val="401660"/>
              </a:gs>
              <a:gs pos="50000">
                <a:srgbClr val="5D218B"/>
              </a:gs>
              <a:gs pos="100000">
                <a:srgbClr val="7127A8"/>
              </a:gs>
            </a:gsLst>
            <a:lin ang="16200038" scaled="0"/>
          </a:gradFill>
          <a:ln w="9525" cap="flat" cmpd="sng">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ctr" rtl="0">
              <a:lnSpc>
                <a:spcPct val="100000"/>
              </a:lnSpc>
              <a:spcBef>
                <a:spcPts val="0"/>
              </a:spcBef>
              <a:spcAft>
                <a:spcPts val="0"/>
              </a:spcAft>
              <a:buClr>
                <a:srgbClr val="979797"/>
              </a:buClr>
              <a:buSzPct val="25000"/>
              <a:buFont typeface="Arial"/>
              <a:buNone/>
            </a:pPr>
            <a:r>
              <a:rPr lang="en-US" sz="1400">
                <a:solidFill>
                  <a:srgbClr val="999999"/>
                </a:solidFill>
                <a:latin typeface="Coda"/>
                <a:ea typeface="Coda"/>
                <a:cs typeface="Coda"/>
                <a:sym typeface="Coda"/>
              </a:rPr>
              <a:t>Gladiator</a:t>
            </a:r>
          </a:p>
        </p:txBody>
      </p:sp>
      <p:sp>
        <p:nvSpPr>
          <p:cNvPr id="262" name="Shape 262"/>
          <p:cNvSpPr txBox="1"/>
          <p:nvPr/>
        </p:nvSpPr>
        <p:spPr>
          <a:xfrm>
            <a:off x="419133" y="2998825"/>
            <a:ext cx="2083500" cy="575399"/>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lnSpc>
                <a:spcPct val="100000"/>
              </a:lnSpc>
              <a:spcBef>
                <a:spcPts val="0"/>
              </a:spcBef>
              <a:spcAft>
                <a:spcPts val="0"/>
              </a:spcAft>
              <a:buClr>
                <a:srgbClr val="979797"/>
              </a:buClr>
              <a:buSzPct val="25000"/>
              <a:buFont typeface="Arial"/>
              <a:buNone/>
            </a:pPr>
            <a:r>
              <a:rPr lang="en-US" sz="1400">
                <a:latin typeface="Coda"/>
                <a:ea typeface="Coda"/>
                <a:cs typeface="Coda"/>
                <a:sym typeface="Coda"/>
              </a:rPr>
              <a:t>Appropriate verb chosen from the list.</a:t>
            </a:r>
          </a:p>
        </p:txBody>
      </p:sp>
      <p:cxnSp>
        <p:nvCxnSpPr>
          <p:cNvPr id="263" name="Shape 263"/>
          <p:cNvCxnSpPr>
            <a:stCxn id="262" idx="3"/>
            <a:endCxn id="260" idx="1"/>
          </p:cNvCxnSpPr>
          <p:nvPr/>
        </p:nvCxnSpPr>
        <p:spPr>
          <a:xfrm>
            <a:off x="2502633" y="3286525"/>
            <a:ext cx="547800" cy="0"/>
          </a:xfrm>
          <a:prstGeom prst="straightConnector1">
            <a:avLst/>
          </a:prstGeom>
          <a:noFill/>
          <a:ln w="12700" cap="flat" cmpd="sng">
            <a:solidFill>
              <a:srgbClr val="009586"/>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64" name="Shape 264"/>
          <p:cNvSpPr txBox="1"/>
          <p:nvPr/>
        </p:nvSpPr>
        <p:spPr>
          <a:xfrm>
            <a:off x="6585192" y="3015156"/>
            <a:ext cx="2229000" cy="5430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lnSpc>
                <a:spcPct val="100000"/>
              </a:lnSpc>
              <a:spcBef>
                <a:spcPts val="0"/>
              </a:spcBef>
              <a:spcAft>
                <a:spcPts val="0"/>
              </a:spcAft>
              <a:buClr>
                <a:srgbClr val="979797"/>
              </a:buClr>
              <a:buSzPct val="25000"/>
              <a:buFont typeface="Arial"/>
              <a:buNone/>
            </a:pPr>
            <a:r>
              <a:rPr lang="en-US" sz="1400">
                <a:latin typeface="Coda"/>
                <a:ea typeface="Coda"/>
                <a:cs typeface="Coda"/>
                <a:sym typeface="Coda"/>
              </a:rPr>
              <a:t>Appropriate game object and value for the action</a:t>
            </a:r>
            <a:r>
              <a:rPr lang="en-US" sz="1400" b="0" i="0" u="none" strike="noStrike" cap="none">
                <a:latin typeface="Coda"/>
                <a:ea typeface="Coda"/>
                <a:cs typeface="Coda"/>
                <a:sym typeface="Coda"/>
              </a:rPr>
              <a:t>.</a:t>
            </a:r>
          </a:p>
        </p:txBody>
      </p:sp>
      <p:cxnSp>
        <p:nvCxnSpPr>
          <p:cNvPr id="265" name="Shape 265"/>
          <p:cNvCxnSpPr>
            <a:stCxn id="264" idx="1"/>
            <a:endCxn id="266" idx="3"/>
          </p:cNvCxnSpPr>
          <p:nvPr/>
        </p:nvCxnSpPr>
        <p:spPr>
          <a:xfrm rot="10800000">
            <a:off x="5755992" y="3286656"/>
            <a:ext cx="829200" cy="0"/>
          </a:xfrm>
          <a:prstGeom prst="straightConnector1">
            <a:avLst/>
          </a:prstGeom>
          <a:noFill/>
          <a:ln w="12700" cap="flat" cmpd="sng">
            <a:solidFill>
              <a:srgbClr val="009586"/>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66" name="Shape 266"/>
          <p:cNvSpPr/>
          <p:nvPr/>
        </p:nvSpPr>
        <p:spPr>
          <a:xfrm>
            <a:off x="5208122" y="3048949"/>
            <a:ext cx="547800" cy="475199"/>
          </a:xfrm>
          <a:prstGeom prst="roundRect">
            <a:avLst>
              <a:gd name="adj" fmla="val 16667"/>
            </a:avLst>
          </a:prstGeom>
          <a:gradFill>
            <a:gsLst>
              <a:gs pos="0">
                <a:srgbClr val="401660"/>
              </a:gs>
              <a:gs pos="50000">
                <a:srgbClr val="5D218B"/>
              </a:gs>
              <a:gs pos="100000">
                <a:srgbClr val="7127A8"/>
              </a:gs>
            </a:gsLst>
            <a:lin ang="16200038" scaled="0"/>
          </a:gradFill>
          <a:ln w="9525" cap="flat" cmpd="sng">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ctr" rtl="0">
              <a:lnSpc>
                <a:spcPct val="100000"/>
              </a:lnSpc>
              <a:spcBef>
                <a:spcPts val="0"/>
              </a:spcBef>
              <a:spcAft>
                <a:spcPts val="0"/>
              </a:spcAft>
              <a:buClr>
                <a:srgbClr val="979797"/>
              </a:buClr>
              <a:buSzPct val="25000"/>
              <a:buFont typeface="Arial"/>
              <a:buNone/>
            </a:pPr>
            <a:r>
              <a:rPr lang="en-US" sz="1400">
                <a:solidFill>
                  <a:srgbClr val="999999"/>
                </a:solidFill>
                <a:latin typeface="Coda"/>
                <a:ea typeface="Coda"/>
                <a:cs typeface="Coda"/>
                <a:sym typeface="Coda"/>
              </a:rPr>
              <a:t>6</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Summary</a:t>
            </a:r>
          </a:p>
        </p:txBody>
      </p:sp>
      <p:sp>
        <p:nvSpPr>
          <p:cNvPr id="272" name="Shape 272"/>
          <p:cNvSpPr txBox="1">
            <a:spLocks noGrp="1"/>
          </p:cNvSpPr>
          <p:nvPr>
            <p:ph type="body" idx="1"/>
          </p:nvPr>
        </p:nvSpPr>
        <p:spPr>
          <a:xfrm>
            <a:off x="457335" y="1199561"/>
            <a:ext cx="56460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ctr" anchorCtr="0">
            <a:noAutofit/>
          </a:bodyPr>
          <a:lstStyle/>
          <a:p>
            <a:pPr marL="0" marR="0" lvl="0" indent="0" algn="l" rtl="0">
              <a:spcBef>
                <a:spcPts val="0"/>
              </a:spcBef>
              <a:spcAft>
                <a:spcPts val="800"/>
              </a:spcAft>
              <a:buNone/>
            </a:pPr>
            <a:r>
              <a:rPr lang="en-US" sz="1900">
                <a:latin typeface="Coda"/>
                <a:ea typeface="Coda"/>
                <a:cs typeface="Coda"/>
                <a:sym typeface="Coda"/>
              </a:rPr>
              <a:t>Quests in Horizon: Zero Dawn are built as a </a:t>
            </a:r>
            <a:r>
              <a:rPr lang="en-US" sz="1900" b="1">
                <a:latin typeface="Coda"/>
                <a:ea typeface="Coda"/>
                <a:cs typeface="Coda"/>
                <a:sym typeface="Coda"/>
              </a:rPr>
              <a:t>graph </a:t>
            </a:r>
            <a:r>
              <a:rPr lang="en-US" sz="1900">
                <a:latin typeface="Coda"/>
                <a:ea typeface="Coda"/>
                <a:cs typeface="Coda"/>
                <a:sym typeface="Coda"/>
              </a:rPr>
              <a:t>of </a:t>
            </a:r>
            <a:r>
              <a:rPr lang="en-US" sz="1900" b="1">
                <a:latin typeface="Coda"/>
                <a:ea typeface="Coda"/>
                <a:cs typeface="Coda"/>
                <a:sym typeface="Coda"/>
              </a:rPr>
              <a:t>steps </a:t>
            </a:r>
            <a:r>
              <a:rPr lang="en-US" sz="1900">
                <a:latin typeface="Coda"/>
                <a:ea typeface="Coda"/>
                <a:cs typeface="Coda"/>
                <a:sym typeface="Coda"/>
              </a:rPr>
              <a:t>(possible plot points) which are linked together by cause and effect and defined by </a:t>
            </a:r>
            <a:r>
              <a:rPr lang="en-US" sz="1900" b="1">
                <a:latin typeface="Coda"/>
                <a:ea typeface="Coda"/>
                <a:cs typeface="Coda"/>
                <a:sym typeface="Coda"/>
              </a:rPr>
              <a:t>actions </a:t>
            </a:r>
            <a:r>
              <a:rPr lang="en-US" sz="1900">
                <a:latin typeface="Coda"/>
                <a:ea typeface="Coda"/>
                <a:cs typeface="Coda"/>
                <a:sym typeface="Coda"/>
              </a:rPr>
              <a:t>needed to be performed by the player.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lvl="0" rtl="0">
              <a:spcBef>
                <a:spcPts val="0"/>
              </a:spcBef>
              <a:buSzPct val="25000"/>
              <a:buNone/>
            </a:pPr>
            <a:r>
              <a:rPr lang="en-US" sz="2900">
                <a:latin typeface="Coda"/>
                <a:ea typeface="Coda"/>
                <a:cs typeface="Coda"/>
                <a:sym typeface="Coda"/>
              </a:rPr>
              <a:t>Successes</a:t>
            </a:r>
          </a:p>
        </p:txBody>
      </p:sp>
      <p:sp>
        <p:nvSpPr>
          <p:cNvPr id="278" name="Shape 278"/>
          <p:cNvSpPr txBox="1">
            <a:spLocks noGrp="1"/>
          </p:cNvSpPr>
          <p:nvPr>
            <p:ph type="body" idx="1"/>
          </p:nvPr>
        </p:nvSpPr>
        <p:spPr>
          <a:xfrm>
            <a:off x="457335" y="1199561"/>
            <a:ext cx="50382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The graph structure assured that non-linear quests could be created naturally without any tricks or workarounds.</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r>
              <a:rPr lang="en-US" sz="1700">
                <a:latin typeface="Coda"/>
                <a:ea typeface="Coda"/>
                <a:cs typeface="Coda"/>
                <a:sym typeface="Coda"/>
              </a:rPr>
              <a:t>Having a limited set of verbs, defining actions required to progress the quest, made it simple to create common types of quests, without hindering the creation of sophisticated ones.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Player jobs</a:t>
            </a:r>
          </a:p>
        </p:txBody>
      </p:sp>
      <p:sp>
        <p:nvSpPr>
          <p:cNvPr id="284" name="Shape 284"/>
          <p:cNvSpPr txBox="1">
            <a:spLocks noGrp="1"/>
          </p:cNvSpPr>
          <p:nvPr>
            <p:ph type="body" idx="1"/>
          </p:nvPr>
        </p:nvSpPr>
        <p:spPr>
          <a:xfrm>
            <a:off x="457325" y="1199550"/>
            <a:ext cx="51294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158750" algn="l" rtl="0">
              <a:spcBef>
                <a:spcPts val="0"/>
              </a:spcBef>
              <a:spcAft>
                <a:spcPts val="0"/>
              </a:spcAft>
              <a:buClr>
                <a:schemeClr val="dk1"/>
              </a:buClr>
              <a:buSzPct val="147058"/>
              <a:buFont typeface="Arial"/>
              <a:buNone/>
            </a:pPr>
            <a:r>
              <a:rPr lang="en-US" sz="1700">
                <a:latin typeface="Coda"/>
                <a:ea typeface="Coda"/>
                <a:cs typeface="Coda"/>
                <a:sym typeface="Coda"/>
              </a:rPr>
              <a:t>We noticed that certain simple patterns, which use specific verbs, recur frequently.</a:t>
            </a:r>
          </a:p>
          <a:p>
            <a:pPr marL="0" marR="0" lvl="0" indent="-158750" algn="l" rtl="0">
              <a:spcBef>
                <a:spcPts val="0"/>
              </a:spcBef>
              <a:spcAft>
                <a:spcPts val="0"/>
              </a:spcAft>
              <a:buClr>
                <a:schemeClr val="dk1"/>
              </a:buClr>
              <a:buSzPct val="147058"/>
              <a:buFont typeface="Arial"/>
              <a:buNone/>
            </a:pPr>
            <a:endParaRPr sz="170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endParaRPr sz="170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r>
              <a:rPr lang="en-US" sz="1700">
                <a:latin typeface="Coda"/>
                <a:ea typeface="Coda"/>
                <a:cs typeface="Coda"/>
                <a:sym typeface="Coda"/>
              </a:rPr>
              <a:t>Strictness of our system allowed us to automate creation of quests based on such patterns.</a:t>
            </a:r>
          </a:p>
          <a:p>
            <a:pPr marL="0" marR="0" lvl="0" indent="-158750" algn="l" rtl="0">
              <a:spcBef>
                <a:spcPts val="0"/>
              </a:spcBef>
              <a:spcAft>
                <a:spcPts val="0"/>
              </a:spcAft>
              <a:buClr>
                <a:schemeClr val="dk1"/>
              </a:buClr>
              <a:buSzPct val="147058"/>
              <a:buFont typeface="Arial"/>
              <a:buNone/>
            </a:pPr>
            <a:endParaRPr sz="170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endParaRPr sz="1700">
              <a:latin typeface="Coda"/>
              <a:ea typeface="Coda"/>
              <a:cs typeface="Coda"/>
              <a:sym typeface="Coda"/>
            </a:endParaRPr>
          </a:p>
          <a:p>
            <a:pPr marL="0" marR="0" lvl="0" indent="-158750" algn="l" rtl="0">
              <a:spcBef>
                <a:spcPts val="0"/>
              </a:spcBef>
              <a:spcAft>
                <a:spcPts val="0"/>
              </a:spcAft>
              <a:buClr>
                <a:schemeClr val="dk1"/>
              </a:buClr>
              <a:buSzPct val="147058"/>
              <a:buFont typeface="Arial"/>
              <a:buNone/>
            </a:pPr>
            <a:r>
              <a:rPr lang="en-US" sz="1700">
                <a:latin typeface="Coda"/>
                <a:ea typeface="Coda"/>
                <a:cs typeface="Coda"/>
                <a:sym typeface="Coda"/>
              </a:rPr>
              <a:t>We enabled the player to create simple fetch quests for themselves, in which they can gather items for crafting or for trade.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lvl="0" rtl="0">
              <a:spcBef>
                <a:spcPts val="0"/>
              </a:spcBef>
              <a:buSzPct val="25000"/>
              <a:buNone/>
            </a:pPr>
            <a:r>
              <a:rPr lang="en-US" sz="2900">
                <a:latin typeface="Coda"/>
                <a:ea typeface="Coda"/>
                <a:cs typeface="Coda"/>
                <a:sym typeface="Coda"/>
              </a:rPr>
              <a:t>Time travel problem</a:t>
            </a:r>
          </a:p>
        </p:txBody>
      </p:sp>
      <p:sp>
        <p:nvSpPr>
          <p:cNvPr id="290" name="Shape 290"/>
          <p:cNvSpPr txBox="1">
            <a:spLocks noGrp="1"/>
          </p:cNvSpPr>
          <p:nvPr>
            <p:ph type="body" idx="1"/>
          </p:nvPr>
        </p:nvSpPr>
        <p:spPr>
          <a:xfrm>
            <a:off x="457335" y="1199561"/>
            <a:ext cx="50382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lvl="0" indent="-57150" rtl="0">
              <a:spcBef>
                <a:spcPts val="0"/>
              </a:spcBef>
              <a:buClr>
                <a:schemeClr val="dk1"/>
              </a:buClr>
              <a:buSzPct val="52941"/>
              <a:buFont typeface="Arial"/>
              <a:buNone/>
            </a:pPr>
            <a:r>
              <a:rPr lang="en-US" sz="1700">
                <a:latin typeface="Coda"/>
                <a:ea typeface="Coda"/>
                <a:cs typeface="Coda"/>
                <a:sym typeface="Coda"/>
              </a:rPr>
              <a:t>In a story once an event happens it cannot “unhappen”. Changes to the world are permanent.</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However during gameplay, in order to clearly communicate the state of the quest, sometimes, based on player actions, we must allow for events to be erased from time and the quest story reverted.</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158750" rtl="0">
              <a:spcBef>
                <a:spcPts val="0"/>
              </a:spcBef>
              <a:buClr>
                <a:schemeClr val="dk1"/>
              </a:buClr>
              <a:buSzPct val="147058"/>
              <a:buFont typeface="Arial"/>
              <a:buNone/>
            </a:pPr>
            <a:r>
              <a:rPr lang="en-US" sz="1700">
                <a:latin typeface="Coda"/>
                <a:ea typeface="Coda"/>
                <a:cs typeface="Coda"/>
                <a:sym typeface="Coda"/>
              </a:rPr>
              <a:t>Because the system was deeply rooted in a story writing metaphor, that was not supported.</a:t>
            </a:r>
          </a:p>
          <a:p>
            <a:pPr marL="0" marR="0" lvl="0" indent="-158750" algn="l" rtl="0">
              <a:spcBef>
                <a:spcPts val="0"/>
              </a:spcBef>
              <a:spcAft>
                <a:spcPts val="0"/>
              </a:spcAft>
              <a:buClr>
                <a:schemeClr val="dk1"/>
              </a:buClr>
              <a:buSzPct val="147058"/>
              <a:buFont typeface="Arial"/>
              <a:buNone/>
            </a:pPr>
            <a:endParaRPr sz="1700">
              <a:latin typeface="Coda"/>
              <a:ea typeface="Coda"/>
              <a:cs typeface="Coda"/>
              <a:sym typeface="Coda"/>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Closing notes</a:t>
            </a:r>
          </a:p>
        </p:txBody>
      </p:sp>
      <p:sp>
        <p:nvSpPr>
          <p:cNvPr id="296" name="Shape 296"/>
          <p:cNvSpPr txBox="1">
            <a:spLocks noGrp="1"/>
          </p:cNvSpPr>
          <p:nvPr>
            <p:ph type="body" idx="1"/>
          </p:nvPr>
        </p:nvSpPr>
        <p:spPr>
          <a:xfrm>
            <a:off x="457335" y="1199561"/>
            <a:ext cx="56460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800"/>
              </a:spcAft>
              <a:buClr>
                <a:schemeClr val="dk1"/>
              </a:buClr>
              <a:buSzPct val="52941"/>
              <a:buFont typeface="Arial"/>
              <a:buNone/>
            </a:pPr>
            <a:r>
              <a:rPr lang="en-US" sz="1700">
                <a:latin typeface="Coda"/>
                <a:ea typeface="Coda"/>
                <a:cs typeface="Coda"/>
                <a:sym typeface="Coda"/>
              </a:rPr>
              <a:t>The system served its purpose quite well:</a:t>
            </a:r>
          </a:p>
          <a:p>
            <a:pPr marL="368300" marR="0" lvl="0" indent="-298450" algn="l" rtl="0">
              <a:spcBef>
                <a:spcPts val="0"/>
              </a:spcBef>
              <a:spcAft>
                <a:spcPts val="800"/>
              </a:spcAft>
              <a:buSzPct val="100000"/>
              <a:buFont typeface="Coda"/>
            </a:pPr>
            <a:r>
              <a:rPr lang="en-US" sz="1700">
                <a:latin typeface="Coda"/>
                <a:ea typeface="Coda"/>
                <a:cs typeface="Coda"/>
                <a:sym typeface="Coda"/>
              </a:rPr>
              <a:t>We created almost 150 quests of various complexity.</a:t>
            </a:r>
          </a:p>
          <a:p>
            <a:pPr marL="368300" marR="0" lvl="0" indent="-298450" algn="l" rtl="0">
              <a:spcBef>
                <a:spcPts val="0"/>
              </a:spcBef>
              <a:spcAft>
                <a:spcPts val="800"/>
              </a:spcAft>
              <a:buSzPct val="100000"/>
              <a:buFont typeface="Coda"/>
            </a:pPr>
            <a:r>
              <a:rPr lang="en-US" sz="1700">
                <a:latin typeface="Coda"/>
                <a:ea typeface="Coda"/>
                <a:cs typeface="Coda"/>
                <a:sym typeface="Coda"/>
              </a:rPr>
              <a:t>We managed to extend it to support simple player generated fetch quests.</a:t>
            </a:r>
          </a:p>
          <a:p>
            <a:pPr marL="0" marR="0" lvl="0" indent="-57150" algn="l" rtl="0">
              <a:spcBef>
                <a:spcPts val="0"/>
              </a:spcBef>
              <a:spcAft>
                <a:spcPts val="800"/>
              </a:spcAft>
              <a:buClr>
                <a:schemeClr val="dk1"/>
              </a:buClr>
              <a:buSzPct val="52941"/>
              <a:buFont typeface="Arial"/>
              <a:buNone/>
            </a:pPr>
            <a:r>
              <a:rPr lang="en-US" sz="1700">
                <a:latin typeface="Coda"/>
                <a:ea typeface="Coda"/>
                <a:cs typeface="Coda"/>
                <a:sym typeface="Coda"/>
              </a:rPr>
              <a:t>However it still needs improving:</a:t>
            </a:r>
          </a:p>
          <a:p>
            <a:pPr marL="368300" marR="0" lvl="0" indent="-298450" algn="l" rtl="0">
              <a:spcBef>
                <a:spcPts val="0"/>
              </a:spcBef>
              <a:spcAft>
                <a:spcPts val="800"/>
              </a:spcAft>
              <a:buSzPct val="100000"/>
              <a:buFont typeface="Coda"/>
            </a:pPr>
            <a:r>
              <a:rPr lang="en-US" sz="1700">
                <a:latin typeface="Coda"/>
                <a:ea typeface="Coda"/>
                <a:cs typeface="Coda"/>
                <a:sym typeface="Coda"/>
              </a:rPr>
              <a:t>Time travel problem.</a:t>
            </a:r>
          </a:p>
          <a:p>
            <a:pPr marL="368300" marR="0" lvl="0" indent="-298450" algn="l" rtl="0">
              <a:spcBef>
                <a:spcPts val="0"/>
              </a:spcBef>
              <a:spcAft>
                <a:spcPts val="800"/>
              </a:spcAft>
              <a:buSzPct val="100000"/>
              <a:buFont typeface="Coda"/>
            </a:pPr>
            <a:r>
              <a:rPr lang="en-US" sz="1700">
                <a:latin typeface="Coda"/>
                <a:ea typeface="Coda"/>
                <a:cs typeface="Coda"/>
                <a:sym typeface="Coda"/>
              </a:rPr>
              <a:t>The list of verbs we had didn’t sufficiently match our needs.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457335" y="394582"/>
            <a:ext cx="6021899" cy="4199700"/>
          </a:xfrm>
          <a:prstGeom prst="rect">
            <a:avLst/>
          </a:prstGeom>
          <a:noFill/>
          <a:ln>
            <a:noFill/>
          </a:ln>
          <a:effectLst>
            <a:outerShdw blurRad="50800" dist="38100" dir="2700000" algn="tl" rotWithShape="0">
              <a:prstClr val="black">
                <a:alpha val="40000"/>
              </a:prstClr>
            </a:outerShdw>
          </a:effectLst>
        </p:spPr>
        <p:txBody>
          <a:bodyPr lIns="72550" tIns="36275" rIns="72550" bIns="36275" anchor="ctr" anchorCtr="0">
            <a:noAutofit/>
          </a:bodyPr>
          <a:lstStyle/>
          <a:p>
            <a:pPr marL="266700" marR="0" lvl="0" indent="-260350" algn="ctr" rtl="0">
              <a:spcBef>
                <a:spcPts val="0"/>
              </a:spcBef>
              <a:spcAft>
                <a:spcPts val="0"/>
              </a:spcAft>
              <a:buClr>
                <a:schemeClr val="dk1"/>
              </a:buClr>
              <a:buSzPct val="104166"/>
              <a:buFont typeface="Arial"/>
              <a:buNone/>
            </a:pPr>
            <a:r>
              <a:rPr lang="en-US" sz="2400" b="1">
                <a:latin typeface="Coda"/>
                <a:ea typeface="Coda"/>
                <a:cs typeface="Coda"/>
                <a:sym typeface="Coda"/>
              </a:rPr>
              <a:t>Thank you for listening!</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09725" y="205388"/>
            <a:ext cx="7977000" cy="8580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Structure of a quest (in an RPG)</a:t>
            </a:r>
          </a:p>
        </p:txBody>
      </p:sp>
      <p:sp>
        <p:nvSpPr>
          <p:cNvPr id="83" name="Shape 83"/>
          <p:cNvSpPr txBox="1">
            <a:spLocks noGrp="1"/>
          </p:cNvSpPr>
          <p:nvPr>
            <p:ph type="body" idx="1"/>
          </p:nvPr>
        </p:nvSpPr>
        <p:spPr>
          <a:xfrm>
            <a:off x="457335" y="1199561"/>
            <a:ext cx="56460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368300" marR="0" lvl="0" indent="-298450" algn="l" rtl="0">
              <a:spcBef>
                <a:spcPts val="0"/>
              </a:spcBef>
              <a:spcAft>
                <a:spcPts val="800"/>
              </a:spcAft>
              <a:buSzPct val="100000"/>
              <a:buFont typeface="Coda"/>
            </a:pPr>
            <a:r>
              <a:rPr lang="en-US" sz="1700">
                <a:latin typeface="Coda"/>
                <a:ea typeface="Coda"/>
                <a:cs typeface="Coda"/>
                <a:sym typeface="Coda"/>
              </a:rPr>
              <a:t>Composed of multiple discrete phases or steps.</a:t>
            </a:r>
          </a:p>
          <a:p>
            <a:pPr marL="368300" marR="0" lvl="0" indent="-298450" algn="l" rtl="0">
              <a:spcBef>
                <a:spcPts val="0"/>
              </a:spcBef>
              <a:spcAft>
                <a:spcPts val="800"/>
              </a:spcAft>
              <a:buSzPct val="100000"/>
              <a:buFont typeface="Coda"/>
            </a:pPr>
            <a:r>
              <a:rPr lang="en-US" sz="1700">
                <a:latin typeface="Coda"/>
                <a:ea typeface="Coda"/>
                <a:cs typeface="Coda"/>
                <a:sym typeface="Coda"/>
              </a:rPr>
              <a:t>Has an obvious start, middle and end.</a:t>
            </a:r>
          </a:p>
          <a:p>
            <a:pPr marL="368300" marR="0" lvl="0" indent="-298450" algn="l" rtl="0">
              <a:spcBef>
                <a:spcPts val="0"/>
              </a:spcBef>
              <a:spcAft>
                <a:spcPts val="800"/>
              </a:spcAft>
              <a:buSzPct val="100000"/>
              <a:buFont typeface="Coda"/>
            </a:pPr>
            <a:r>
              <a:rPr lang="en-US" sz="1700">
                <a:latin typeface="Coda"/>
                <a:ea typeface="Coda"/>
                <a:cs typeface="Coda"/>
                <a:sym typeface="Coda"/>
              </a:rPr>
              <a:t>Each step is a piece of narrative.</a:t>
            </a:r>
          </a:p>
          <a:p>
            <a:pPr marL="368300" marR="0" lvl="0" indent="-298450" algn="l" rtl="0">
              <a:spcBef>
                <a:spcPts val="0"/>
              </a:spcBef>
              <a:spcAft>
                <a:spcPts val="800"/>
              </a:spcAft>
              <a:buSzPct val="100000"/>
              <a:buFont typeface="Coda"/>
            </a:pPr>
            <a:r>
              <a:rPr lang="en-US" sz="1700">
                <a:latin typeface="Coda"/>
                <a:ea typeface="Coda"/>
                <a:cs typeface="Coda"/>
                <a:sym typeface="Coda"/>
              </a:rPr>
              <a:t>Often a step is connected with a Quest Log entry and one or multiple objectives visible to the player.</a:t>
            </a:r>
          </a:p>
          <a:p>
            <a:pPr marL="368300" marR="0" lvl="0" indent="-298450" algn="l" rtl="0">
              <a:spcBef>
                <a:spcPts val="0"/>
              </a:spcBef>
              <a:spcAft>
                <a:spcPts val="800"/>
              </a:spcAft>
              <a:buSzPct val="100000"/>
              <a:buFont typeface="Coda"/>
            </a:pPr>
            <a:r>
              <a:rPr lang="en-US" sz="1700">
                <a:latin typeface="Coda"/>
                <a:ea typeface="Coda"/>
                <a:cs typeface="Coda"/>
                <a:sym typeface="Coda"/>
              </a:rPr>
              <a:t>Usually the player is given a reward after reaching specific steps.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Systems</a:t>
            </a:r>
          </a:p>
        </p:txBody>
      </p:sp>
      <p:sp>
        <p:nvSpPr>
          <p:cNvPr id="89" name="Shape 89"/>
          <p:cNvSpPr txBox="1">
            <a:spLocks noGrp="1"/>
          </p:cNvSpPr>
          <p:nvPr>
            <p:ph type="body" idx="1"/>
          </p:nvPr>
        </p:nvSpPr>
        <p:spPr>
          <a:xfrm>
            <a:off x="457325" y="1199550"/>
            <a:ext cx="5034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lvl="0" indent="-57150" rtl="0">
              <a:spcBef>
                <a:spcPts val="0"/>
              </a:spcBef>
              <a:buClr>
                <a:schemeClr val="dk1"/>
              </a:buClr>
              <a:buSzPct val="52941"/>
              <a:buFont typeface="Arial"/>
              <a:buNone/>
            </a:pPr>
            <a:r>
              <a:rPr lang="en-US" sz="1700">
                <a:latin typeface="Coda"/>
                <a:ea typeface="Coda"/>
                <a:cs typeface="Coda"/>
                <a:sym typeface="Coda"/>
              </a:rPr>
              <a:t>In an RPG a quest system is needed to track and manage player’s progress through quests and by turn the game’s story.</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The shape of the system has a significant impact on how the quests are designed and kinds of stories that can be told.</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lvl="0" rtl="0">
              <a:spcBef>
                <a:spcPts val="0"/>
              </a:spcBef>
              <a:buSzPct val="25000"/>
              <a:buNone/>
            </a:pPr>
            <a:r>
              <a:rPr lang="en-US" sz="2900">
                <a:latin typeface="Coda"/>
                <a:ea typeface="Coda"/>
                <a:cs typeface="Coda"/>
                <a:sym typeface="Coda"/>
              </a:rPr>
              <a:t>Quest Systems</a:t>
            </a:r>
          </a:p>
        </p:txBody>
      </p:sp>
      <p:sp>
        <p:nvSpPr>
          <p:cNvPr id="95" name="Shape 95"/>
          <p:cNvSpPr txBox="1">
            <a:spLocks noGrp="1"/>
          </p:cNvSpPr>
          <p:nvPr>
            <p:ph type="body" idx="1"/>
          </p:nvPr>
        </p:nvSpPr>
        <p:spPr>
          <a:xfrm>
            <a:off x="457325" y="1199550"/>
            <a:ext cx="56883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lvl="0" indent="-57150" rtl="0">
              <a:spcBef>
                <a:spcPts val="0"/>
              </a:spcBef>
              <a:buClr>
                <a:schemeClr val="dk1"/>
              </a:buClr>
              <a:buSzPct val="52941"/>
              <a:buFont typeface="Arial"/>
              <a:buNone/>
            </a:pPr>
            <a:r>
              <a:rPr lang="en-US" sz="1700">
                <a:latin typeface="Coda"/>
                <a:ea typeface="Coda"/>
                <a:cs typeface="Coda"/>
                <a:sym typeface="Coda"/>
              </a:rPr>
              <a:t>When looking at other games we saw multiple different approaches and implementations.</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However after a while a certain pattern became visible.</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All quest systems could be placed on a scale describing how flexible they are and how strictly they define what a quest is.</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With </a:t>
            </a:r>
            <a:r>
              <a:rPr lang="en-US" sz="1700" b="1">
                <a:latin typeface="Coda"/>
                <a:ea typeface="Coda"/>
                <a:cs typeface="Coda"/>
                <a:sym typeface="Coda"/>
              </a:rPr>
              <a:t>Relaxed </a:t>
            </a:r>
            <a:r>
              <a:rPr lang="en-US" sz="1700">
                <a:latin typeface="Coda"/>
                <a:ea typeface="Coda"/>
                <a:cs typeface="Coda"/>
                <a:sym typeface="Coda"/>
              </a:rPr>
              <a:t>and </a:t>
            </a:r>
            <a:r>
              <a:rPr lang="en-US" sz="1700" b="1">
                <a:latin typeface="Coda"/>
                <a:ea typeface="Coda"/>
                <a:cs typeface="Coda"/>
                <a:sym typeface="Coda"/>
              </a:rPr>
              <a:t>Strict </a:t>
            </a:r>
            <a:r>
              <a:rPr lang="en-US" sz="1700">
                <a:latin typeface="Coda"/>
                <a:ea typeface="Coda"/>
                <a:cs typeface="Coda"/>
                <a:sym typeface="Coda"/>
              </a:rPr>
              <a:t>systems on opposing</a:t>
            </a:r>
          </a:p>
          <a:p>
            <a:pPr marL="0" lvl="0" indent="-57150" rtl="0">
              <a:spcBef>
                <a:spcPts val="0"/>
              </a:spcBef>
              <a:buClr>
                <a:schemeClr val="dk1"/>
              </a:buClr>
              <a:buSzPct val="52941"/>
              <a:buFont typeface="Arial"/>
              <a:buNone/>
            </a:pPr>
            <a:r>
              <a:rPr lang="en-US" sz="1700">
                <a:latin typeface="Coda"/>
                <a:ea typeface="Coda"/>
                <a:cs typeface="Coda"/>
                <a:sym typeface="Coda"/>
              </a:rPr>
              <a:t>poles of the scale.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Relaxed Quest System</a:t>
            </a:r>
          </a:p>
        </p:txBody>
      </p:sp>
      <p:sp>
        <p:nvSpPr>
          <p:cNvPr id="101" name="Shape 101"/>
          <p:cNvSpPr txBox="1">
            <a:spLocks noGrp="1"/>
          </p:cNvSpPr>
          <p:nvPr>
            <p:ph type="body" idx="1"/>
          </p:nvPr>
        </p:nvSpPr>
        <p:spPr>
          <a:xfrm>
            <a:off x="457335" y="1199561"/>
            <a:ext cx="63051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368300" lvl="0" indent="-298450" rtl="0">
              <a:spcBef>
                <a:spcPts val="0"/>
              </a:spcBef>
              <a:spcAft>
                <a:spcPts val="800"/>
              </a:spcAft>
              <a:buSzPct val="100000"/>
              <a:buFont typeface="Coda"/>
            </a:pPr>
            <a:r>
              <a:rPr lang="en-US" sz="1700">
                <a:latin typeface="Coda"/>
                <a:ea typeface="Coda"/>
                <a:cs typeface="Coda"/>
                <a:sym typeface="Coda"/>
              </a:rPr>
              <a:t>No centralized system managing quest progression.</a:t>
            </a:r>
          </a:p>
          <a:p>
            <a:pPr marL="368300" lvl="0" indent="-298450" rtl="0">
              <a:spcBef>
                <a:spcPts val="0"/>
              </a:spcBef>
              <a:spcAft>
                <a:spcPts val="800"/>
              </a:spcAft>
              <a:buSzPct val="100000"/>
              <a:buFont typeface="Coda"/>
            </a:pPr>
            <a:r>
              <a:rPr lang="en-US" sz="1700">
                <a:latin typeface="Coda"/>
                <a:ea typeface="Coda"/>
                <a:cs typeface="Coda"/>
                <a:sym typeface="Coda"/>
              </a:rPr>
              <a:t>No defined concept of a quest.</a:t>
            </a:r>
          </a:p>
          <a:p>
            <a:pPr marL="368300" lvl="0" indent="-298450" rtl="0">
              <a:spcBef>
                <a:spcPts val="0"/>
              </a:spcBef>
              <a:spcAft>
                <a:spcPts val="800"/>
              </a:spcAft>
              <a:buSzPct val="100000"/>
              <a:buFont typeface="Coda"/>
            </a:pPr>
            <a:r>
              <a:rPr lang="en-US" sz="1700">
                <a:latin typeface="Coda"/>
                <a:ea typeface="Coda"/>
                <a:cs typeface="Coda"/>
                <a:sym typeface="Coda"/>
              </a:rPr>
              <a:t>All logic fully managed by scripts.</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Such systems allow for virtually any kind of narrative to be expressed through a quest. However at the cost of high complexity of implementation of individual quests.</a:t>
            </a:r>
          </a:p>
          <a:p>
            <a:pPr marL="0" lvl="0" indent="-57150" rtl="0">
              <a:spcBef>
                <a:spcPts val="0"/>
              </a:spcBef>
              <a:buClr>
                <a:schemeClr val="dk1"/>
              </a:buClr>
              <a:buSzPct val="52941"/>
              <a:buFont typeface="Arial"/>
              <a:buNone/>
            </a:pPr>
            <a:endParaRPr sz="1700">
              <a:latin typeface="Coda"/>
              <a:ea typeface="Coda"/>
              <a:cs typeface="Coda"/>
              <a:sym typeface="Coda"/>
            </a:endParaRPr>
          </a:p>
          <a:p>
            <a:pPr marL="0" lvl="0" indent="-57150" rtl="0">
              <a:spcBef>
                <a:spcPts val="0"/>
              </a:spcBef>
              <a:buClr>
                <a:schemeClr val="dk1"/>
              </a:buClr>
              <a:buSzPct val="52941"/>
              <a:buFont typeface="Arial"/>
              <a:buNone/>
            </a:pPr>
            <a:r>
              <a:rPr lang="en-US" sz="1700">
                <a:latin typeface="Coda"/>
                <a:ea typeface="Coda"/>
                <a:cs typeface="Coda"/>
                <a:sym typeface="Coda"/>
              </a:rPr>
              <a:t>Good examples: Might &amp; Magic, Wizardry and</a:t>
            </a:r>
          </a:p>
          <a:p>
            <a:pPr marL="0" lvl="0" indent="-57150" rtl="0">
              <a:spcBef>
                <a:spcPts val="0"/>
              </a:spcBef>
              <a:buClr>
                <a:schemeClr val="dk1"/>
              </a:buClr>
              <a:buSzPct val="52941"/>
              <a:buFont typeface="Arial"/>
              <a:buNone/>
            </a:pPr>
            <a:r>
              <a:rPr lang="en-US" sz="1700">
                <a:latin typeface="Coda"/>
                <a:ea typeface="Coda"/>
                <a:cs typeface="Coda"/>
                <a:sym typeface="Coda"/>
              </a:rPr>
              <a:t>a lot of other RPGs created before mid 90s as well as many RPG Maker games.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Strict Quest System</a:t>
            </a:r>
          </a:p>
        </p:txBody>
      </p:sp>
      <p:sp>
        <p:nvSpPr>
          <p:cNvPr id="107" name="Shape 107"/>
          <p:cNvSpPr txBox="1">
            <a:spLocks noGrp="1"/>
          </p:cNvSpPr>
          <p:nvPr>
            <p:ph type="body" idx="1"/>
          </p:nvPr>
        </p:nvSpPr>
        <p:spPr>
          <a:xfrm>
            <a:off x="457333" y="1199561"/>
            <a:ext cx="60036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368300" marR="0" lvl="0" indent="-298450" algn="l" rtl="0">
              <a:spcBef>
                <a:spcPts val="0"/>
              </a:spcBef>
              <a:spcAft>
                <a:spcPts val="800"/>
              </a:spcAft>
              <a:buSzPct val="100000"/>
              <a:buFont typeface="Coda"/>
            </a:pPr>
            <a:r>
              <a:rPr lang="en-US" sz="1700">
                <a:latin typeface="Coda"/>
                <a:ea typeface="Coda"/>
                <a:cs typeface="Coda"/>
                <a:sym typeface="Coda"/>
              </a:rPr>
              <a:t>Uses a single, centralized system for all quests.</a:t>
            </a:r>
          </a:p>
          <a:p>
            <a:pPr marL="368300" marR="0" lvl="0" indent="-298450" algn="l" rtl="0">
              <a:spcBef>
                <a:spcPts val="0"/>
              </a:spcBef>
              <a:spcAft>
                <a:spcPts val="800"/>
              </a:spcAft>
              <a:buSzPct val="100000"/>
              <a:buFont typeface="Coda"/>
            </a:pPr>
            <a:r>
              <a:rPr lang="en-US" sz="1700">
                <a:latin typeface="Coda"/>
                <a:ea typeface="Coda"/>
                <a:cs typeface="Coda"/>
                <a:sym typeface="Coda"/>
              </a:rPr>
              <a:t>Each quest has a defined, rigid structure.</a:t>
            </a:r>
          </a:p>
          <a:p>
            <a:pPr marL="368300" marR="0" lvl="0" indent="-298450" algn="l" rtl="0">
              <a:spcBef>
                <a:spcPts val="0"/>
              </a:spcBef>
              <a:spcAft>
                <a:spcPts val="800"/>
              </a:spcAft>
              <a:buSzPct val="100000"/>
              <a:buFont typeface="Coda"/>
            </a:pPr>
            <a:r>
              <a:rPr lang="en-US" sz="1700">
                <a:latin typeface="Coda"/>
                <a:ea typeface="Coda"/>
                <a:cs typeface="Coda"/>
                <a:sym typeface="Coda"/>
              </a:rPr>
              <a:t>Quests are built from predefined elements, removing the need for scripting.</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Such system severely limit what kind quests can be created. However these limitations make implementation quicker as well improve communications between teams.</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Good examples: Titan Quest, Sacred and other</a:t>
            </a: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hack’n’slash games.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09725" y="205388"/>
            <a:ext cx="79770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Systems</a:t>
            </a:r>
          </a:p>
        </p:txBody>
      </p:sp>
      <p:sp>
        <p:nvSpPr>
          <p:cNvPr id="113" name="Shape 113"/>
          <p:cNvSpPr txBox="1">
            <a:spLocks noGrp="1"/>
          </p:cNvSpPr>
          <p:nvPr>
            <p:ph type="body" idx="1"/>
          </p:nvPr>
        </p:nvSpPr>
        <p:spPr>
          <a:xfrm>
            <a:off x="457335" y="1199561"/>
            <a:ext cx="5182200" cy="33945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Nowadays it is quite rare for a game to use a system that lies on any of the extremes of the scale.</a:t>
            </a: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endParaRPr sz="1700">
              <a:latin typeface="Coda"/>
              <a:ea typeface="Coda"/>
              <a:cs typeface="Coda"/>
              <a:sym typeface="Coda"/>
            </a:endParaRPr>
          </a:p>
          <a:p>
            <a:pPr marL="0" marR="0" lvl="0" indent="-57150" algn="l" rtl="0">
              <a:spcBef>
                <a:spcPts val="0"/>
              </a:spcBef>
              <a:spcAft>
                <a:spcPts val="0"/>
              </a:spcAft>
              <a:buClr>
                <a:schemeClr val="dk1"/>
              </a:buClr>
              <a:buSzPct val="52941"/>
              <a:buFont typeface="Arial"/>
              <a:buNone/>
            </a:pPr>
            <a:r>
              <a:rPr lang="en-US" sz="1700">
                <a:latin typeface="Coda"/>
                <a:ea typeface="Coda"/>
                <a:cs typeface="Coda"/>
                <a:sym typeface="Coda"/>
              </a:rPr>
              <a:t>As the demand for interesting stories as well the amount of content has grown over the years, a lot of studios try to explore a middle ground, to find the perfect balance between story complexity, freedom of expression, scalability and development time.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326" y="205388"/>
            <a:ext cx="8229300" cy="858300"/>
          </a:xfrm>
          <a:prstGeom prst="rect">
            <a:avLst/>
          </a:prstGeom>
          <a:noFill/>
          <a:ln>
            <a:noFill/>
          </a:ln>
          <a:effectLst>
            <a:outerShdw blurRad="50800" dist="38100" dir="2700000" algn="tl" rotWithShape="0">
              <a:prstClr val="black">
                <a:alpha val="40000"/>
              </a:prstClr>
            </a:outerShdw>
          </a:effectLst>
        </p:spPr>
        <p:txBody>
          <a:bodyPr lIns="72550" tIns="36275" rIns="72550" bIns="36275" anchor="t" anchorCtr="0">
            <a:noAutofit/>
          </a:bodyPr>
          <a:lstStyle/>
          <a:p>
            <a:pPr marL="0" marR="0" lvl="0" indent="0" algn="l" rtl="0">
              <a:spcBef>
                <a:spcPts val="0"/>
              </a:spcBef>
              <a:spcAft>
                <a:spcPts val="0"/>
              </a:spcAft>
              <a:buSzPct val="25000"/>
              <a:buNone/>
            </a:pPr>
            <a:r>
              <a:rPr lang="en-US" sz="2900">
                <a:latin typeface="Coda"/>
                <a:ea typeface="Coda"/>
                <a:cs typeface="Coda"/>
                <a:sym typeface="Coda"/>
              </a:rPr>
              <a:t>Quest Systems</a:t>
            </a:r>
          </a:p>
        </p:txBody>
      </p:sp>
      <p:cxnSp>
        <p:nvCxnSpPr>
          <p:cNvPr id="119" name="Shape 119"/>
          <p:cNvCxnSpPr/>
          <p:nvPr/>
        </p:nvCxnSpPr>
        <p:spPr>
          <a:xfrm>
            <a:off x="1254130" y="2527800"/>
            <a:ext cx="6863100" cy="0"/>
          </a:xfrm>
          <a:prstGeom prst="straightConnector1">
            <a:avLst/>
          </a:prstGeom>
          <a:noFill/>
          <a:ln w="28575" cap="flat" cmpd="sng">
            <a:solidFill>
              <a:srgbClr val="434343"/>
            </a:solidFill>
            <a:prstDash val="solid"/>
            <a:round/>
            <a:headEnd type="diamond" w="lg" len="lg"/>
            <a:tailEnd type="diamond" w="lg" len="lg"/>
          </a:ln>
          <a:effectLst>
            <a:outerShdw blurRad="50800" dist="38100" dir="2700000" algn="tl" rotWithShape="0">
              <a:prstClr val="black">
                <a:alpha val="40000"/>
              </a:prstClr>
            </a:outerShdw>
          </a:effectLst>
        </p:spPr>
      </p:cxnSp>
      <p:sp>
        <p:nvSpPr>
          <p:cNvPr id="120" name="Shape 120"/>
          <p:cNvSpPr txBox="1"/>
          <p:nvPr/>
        </p:nvSpPr>
        <p:spPr>
          <a:xfrm>
            <a:off x="204214" y="2326781"/>
            <a:ext cx="9948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999999"/>
              </a:buClr>
              <a:buSzPct val="25000"/>
              <a:buFont typeface="Arial"/>
              <a:buNone/>
            </a:pPr>
            <a:r>
              <a:rPr lang="en-US" sz="1400" b="0" i="0" u="none" strike="noStrike" cap="none">
                <a:latin typeface="Coda"/>
                <a:ea typeface="Coda"/>
                <a:cs typeface="Coda"/>
                <a:sym typeface="Coda"/>
              </a:rPr>
              <a:t>Relaxed</a:t>
            </a:r>
          </a:p>
        </p:txBody>
      </p:sp>
      <p:sp>
        <p:nvSpPr>
          <p:cNvPr id="121" name="Shape 121"/>
          <p:cNvSpPr txBox="1"/>
          <p:nvPr/>
        </p:nvSpPr>
        <p:spPr>
          <a:xfrm>
            <a:off x="8203074" y="2326781"/>
            <a:ext cx="699300" cy="363000"/>
          </a:xfrm>
          <a:prstGeom prst="rect">
            <a:avLst/>
          </a:prstGeom>
          <a:noFill/>
          <a:ln w="9525" cap="flat" cmpd="sng">
            <a:solidFill>
              <a:srgbClr val="434343">
                <a:alpha val="0"/>
              </a:srgbClr>
            </a:solidFill>
            <a:prstDash val="solid"/>
            <a:round/>
            <a:headEnd type="none" w="med" len="med"/>
            <a:tailEnd type="none" w="med" len="med"/>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999999"/>
              </a:buClr>
              <a:buSzPct val="25000"/>
              <a:buFont typeface="Arial"/>
              <a:buNone/>
            </a:pPr>
            <a:r>
              <a:rPr lang="en-US" sz="1400" b="0" i="0" u="none" strike="noStrike" cap="none">
                <a:latin typeface="Coda"/>
                <a:ea typeface="Coda"/>
                <a:cs typeface="Coda"/>
                <a:sym typeface="Coda"/>
              </a:rPr>
              <a:t>Strict</a:t>
            </a:r>
          </a:p>
        </p:txBody>
      </p:sp>
      <p:cxnSp>
        <p:nvCxnSpPr>
          <p:cNvPr id="122" name="Shape 122"/>
          <p:cNvCxnSpPr/>
          <p:nvPr/>
        </p:nvCxnSpPr>
        <p:spPr>
          <a:xfrm>
            <a:off x="1564610" y="2527974"/>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23" name="Shape 123"/>
          <p:cNvSpPr txBox="1"/>
          <p:nvPr/>
        </p:nvSpPr>
        <p:spPr>
          <a:xfrm>
            <a:off x="1027175" y="3365831"/>
            <a:ext cx="11835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RPG Maker</a:t>
            </a:r>
          </a:p>
        </p:txBody>
      </p:sp>
      <p:cxnSp>
        <p:nvCxnSpPr>
          <p:cNvPr id="124" name="Shape 124"/>
          <p:cNvCxnSpPr/>
          <p:nvPr/>
        </p:nvCxnSpPr>
        <p:spPr>
          <a:xfrm>
            <a:off x="7699334" y="2527829"/>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25" name="Shape 125"/>
          <p:cNvSpPr txBox="1"/>
          <p:nvPr/>
        </p:nvSpPr>
        <p:spPr>
          <a:xfrm>
            <a:off x="7161898" y="3365820"/>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Titan Quest</a:t>
            </a:r>
          </a:p>
        </p:txBody>
      </p:sp>
      <p:sp>
        <p:nvSpPr>
          <p:cNvPr id="126" name="Shape 126"/>
          <p:cNvSpPr txBox="1"/>
          <p:nvPr/>
        </p:nvSpPr>
        <p:spPr>
          <a:xfrm>
            <a:off x="5062434" y="1269131"/>
            <a:ext cx="7362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Skyrim</a:t>
            </a:r>
          </a:p>
        </p:txBody>
      </p:sp>
      <p:cxnSp>
        <p:nvCxnSpPr>
          <p:cNvPr id="127" name="Shape 127"/>
          <p:cNvCxnSpPr/>
          <p:nvPr/>
        </p:nvCxnSpPr>
        <p:spPr>
          <a:xfrm>
            <a:off x="3563908" y="2527945"/>
            <a:ext cx="0" cy="1430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28" name="Shape 128"/>
          <p:cNvSpPr txBox="1"/>
          <p:nvPr/>
        </p:nvSpPr>
        <p:spPr>
          <a:xfrm>
            <a:off x="2836917" y="3912400"/>
            <a:ext cx="17166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Neverwinter Nights</a:t>
            </a:r>
          </a:p>
        </p:txBody>
      </p:sp>
      <p:cxnSp>
        <p:nvCxnSpPr>
          <p:cNvPr id="129" name="Shape 129"/>
          <p:cNvCxnSpPr/>
          <p:nvPr/>
        </p:nvCxnSpPr>
        <p:spPr>
          <a:xfrm>
            <a:off x="4685229" y="2539124"/>
            <a:ext cx="0" cy="821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0" name="Shape 130"/>
          <p:cNvSpPr txBox="1"/>
          <p:nvPr/>
        </p:nvSpPr>
        <p:spPr>
          <a:xfrm>
            <a:off x="4070378" y="3279533"/>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The Witcher 2</a:t>
            </a:r>
          </a:p>
        </p:txBody>
      </p:sp>
      <p:cxnSp>
        <p:nvCxnSpPr>
          <p:cNvPr id="131" name="Shape 131"/>
          <p:cNvCxnSpPr/>
          <p:nvPr/>
        </p:nvCxnSpPr>
        <p:spPr>
          <a:xfrm>
            <a:off x="2420839" y="2527945"/>
            <a:ext cx="0" cy="18660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2" name="Shape 132"/>
          <p:cNvSpPr txBox="1"/>
          <p:nvPr/>
        </p:nvSpPr>
        <p:spPr>
          <a:xfrm>
            <a:off x="1693848" y="4320818"/>
            <a:ext cx="1716599"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Might and Magic VI </a:t>
            </a:r>
          </a:p>
        </p:txBody>
      </p:sp>
      <p:cxnSp>
        <p:nvCxnSpPr>
          <p:cNvPr id="133" name="Shape 133"/>
          <p:cNvCxnSpPr/>
          <p:nvPr/>
        </p:nvCxnSpPr>
        <p:spPr>
          <a:xfrm>
            <a:off x="7218649" y="1614854"/>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4" name="Shape 134"/>
          <p:cNvSpPr txBox="1"/>
          <p:nvPr/>
        </p:nvSpPr>
        <p:spPr>
          <a:xfrm>
            <a:off x="6850572" y="1269138"/>
            <a:ext cx="7362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Sacred</a:t>
            </a:r>
          </a:p>
        </p:txBody>
      </p:sp>
      <p:cxnSp>
        <p:nvCxnSpPr>
          <p:cNvPr id="135" name="Shape 135"/>
          <p:cNvCxnSpPr/>
          <p:nvPr/>
        </p:nvCxnSpPr>
        <p:spPr>
          <a:xfrm>
            <a:off x="1995171" y="1301982"/>
            <a:ext cx="0" cy="1226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6" name="Shape 136"/>
          <p:cNvSpPr txBox="1"/>
          <p:nvPr/>
        </p:nvSpPr>
        <p:spPr>
          <a:xfrm>
            <a:off x="535406" y="975631"/>
            <a:ext cx="34749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Vampire the Masquerade: Redemption</a:t>
            </a:r>
          </a:p>
        </p:txBody>
      </p:sp>
      <p:cxnSp>
        <p:nvCxnSpPr>
          <p:cNvPr id="137" name="Shape 137"/>
          <p:cNvCxnSpPr/>
          <p:nvPr/>
        </p:nvCxnSpPr>
        <p:spPr>
          <a:xfrm>
            <a:off x="2909669" y="1614883"/>
            <a:ext cx="0" cy="912599"/>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38" name="Shape 138"/>
          <p:cNvSpPr txBox="1"/>
          <p:nvPr/>
        </p:nvSpPr>
        <p:spPr>
          <a:xfrm>
            <a:off x="2496614" y="1269136"/>
            <a:ext cx="12873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Gothic</a:t>
            </a:r>
          </a:p>
        </p:txBody>
      </p:sp>
      <p:cxnSp>
        <p:nvCxnSpPr>
          <p:cNvPr id="139" name="Shape 139"/>
          <p:cNvCxnSpPr/>
          <p:nvPr/>
        </p:nvCxnSpPr>
        <p:spPr>
          <a:xfrm>
            <a:off x="5430511" y="1620632"/>
            <a:ext cx="0" cy="9126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40" name="Shape 140"/>
          <p:cNvCxnSpPr/>
          <p:nvPr/>
        </p:nvCxnSpPr>
        <p:spPr>
          <a:xfrm>
            <a:off x="6499562" y="1301837"/>
            <a:ext cx="0" cy="1226100"/>
          </a:xfrm>
          <a:prstGeom prst="straightConnector1">
            <a:avLst/>
          </a:prstGeom>
          <a:noFill/>
          <a:ln w="19050" cap="flat" cmpd="sng">
            <a:solidFill>
              <a:srgbClr val="434343"/>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1" name="Shape 141"/>
          <p:cNvSpPr txBox="1"/>
          <p:nvPr/>
        </p:nvSpPr>
        <p:spPr>
          <a:xfrm>
            <a:off x="5938631" y="975638"/>
            <a:ext cx="1183500" cy="363000"/>
          </a:xfrm>
          <a:prstGeom prst="rect">
            <a:avLst/>
          </a:prstGeom>
          <a:noFill/>
          <a:ln>
            <a:noFill/>
          </a:ln>
          <a:effectLst>
            <a:outerShdw blurRad="50800" dist="38100" dir="2700000" algn="tl" rotWithShape="0">
              <a:prstClr val="black">
                <a:alpha val="40000"/>
              </a:prstClr>
            </a:outerShdw>
          </a:effectLst>
        </p:spPr>
        <p:txBody>
          <a:bodyPr lIns="72550" tIns="72550" rIns="72550" bIns="72550" anchor="t" anchorCtr="0">
            <a:noAutofit/>
          </a:bodyPr>
          <a:lstStyle/>
          <a:p>
            <a:pPr marL="0" marR="0" lvl="0" indent="0" algn="l" rtl="0">
              <a:lnSpc>
                <a:spcPct val="100000"/>
              </a:lnSpc>
              <a:spcBef>
                <a:spcPts val="0"/>
              </a:spcBef>
              <a:spcAft>
                <a:spcPts val="0"/>
              </a:spcAft>
              <a:buClr>
                <a:srgbClr val="B7B7B7"/>
              </a:buClr>
              <a:buSzPct val="25000"/>
              <a:buFont typeface="Arial"/>
              <a:buNone/>
            </a:pPr>
            <a:r>
              <a:rPr lang="en-US" sz="1400" b="0" i="0" u="none" strike="noStrike" cap="none">
                <a:latin typeface="Coda"/>
                <a:ea typeface="Coda"/>
                <a:cs typeface="Coda"/>
                <a:sym typeface="Coda"/>
              </a:rPr>
              <a:t>Two Worlds</a:t>
            </a:r>
          </a:p>
        </p:txBody>
      </p:sp>
    </p:spTree>
  </p:cSld>
  <p:clrMapOvr>
    <a:masterClrMapping/>
  </p:clrMapOvr>
  <p:transition>
    <p:fade/>
  </p:transition>
</p:sld>
</file>

<file path=ppt/theme/theme1.xml><?xml version="1.0" encoding="utf-8"?>
<a:theme xmlns:a="http://schemas.openxmlformats.org/drawingml/2006/main" name="5_Family_Black">
  <a:themeElements>
    <a:clrScheme name="4_Family_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Family_Black">
  <a:themeElements>
    <a:clrScheme name="4_Family_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2357</Words>
  <Application>Microsoft Office PowerPoint</Application>
  <PresentationFormat>On-screen Show (16:9)</PresentationFormat>
  <Paragraphs>252</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Verdana</vt:lpstr>
      <vt:lpstr>Coda</vt:lpstr>
      <vt:lpstr>Calibri</vt:lpstr>
      <vt:lpstr>5_Family_Black</vt:lpstr>
      <vt:lpstr>7_Family_Black</vt:lpstr>
      <vt:lpstr>Building Non-linear Narratives in HORIZON: ZERO DAWN</vt:lpstr>
      <vt:lpstr>Quests - between rules and the narrative</vt:lpstr>
      <vt:lpstr>Structure of a quest (in an RPG)</vt:lpstr>
      <vt:lpstr>Quest Systems</vt:lpstr>
      <vt:lpstr>Quest Systems</vt:lpstr>
      <vt:lpstr>Relaxed Quest System</vt:lpstr>
      <vt:lpstr>Strict Quest System</vt:lpstr>
      <vt:lpstr>Quest Systems</vt:lpstr>
      <vt:lpstr>Quest Systems</vt:lpstr>
      <vt:lpstr>Binding rules with the narrative</vt:lpstr>
      <vt:lpstr>Requirements for our quest system</vt:lpstr>
      <vt:lpstr>Quest Systems</vt:lpstr>
      <vt:lpstr>Our approach</vt:lpstr>
      <vt:lpstr>Our approach</vt:lpstr>
      <vt:lpstr>Wall of Sticky Notes</vt:lpstr>
      <vt:lpstr>Our approach</vt:lpstr>
      <vt:lpstr>Quest Graph</vt:lpstr>
      <vt:lpstr>Quest Graph</vt:lpstr>
      <vt:lpstr>Quest Progression</vt:lpstr>
      <vt:lpstr>Quest Progression - example</vt:lpstr>
      <vt:lpstr>Quest Progression - example</vt:lpstr>
      <vt:lpstr>Summary</vt:lpstr>
      <vt:lpstr>Successes</vt:lpstr>
      <vt:lpstr>Player jobs</vt:lpstr>
      <vt:lpstr>Time travel problem</vt:lpstr>
      <vt:lpstr>Closing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Non-linear Narratives in HORIZON: ZERO DAWN</dc:title>
  <cp:lastModifiedBy>Leszek Szczepanski</cp:lastModifiedBy>
  <cp:revision>2</cp:revision>
  <dcterms:modified xsi:type="dcterms:W3CDTF">2017-03-06T14:39:32Z</dcterms:modified>
</cp:coreProperties>
</file>