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34"/>
  </p:notesMasterIdLst>
  <p:sldIdLst>
    <p:sldId id="256" r:id="rId4"/>
    <p:sldId id="257" r:id="rId5"/>
    <p:sldId id="258" r:id="rId6"/>
    <p:sldId id="262" r:id="rId7"/>
    <p:sldId id="263" r:id="rId8"/>
    <p:sldId id="265" r:id="rId9"/>
    <p:sldId id="264" r:id="rId10"/>
    <p:sldId id="261" r:id="rId11"/>
    <p:sldId id="266" r:id="rId12"/>
    <p:sldId id="272" r:id="rId13"/>
    <p:sldId id="273" r:id="rId14"/>
    <p:sldId id="274" r:id="rId15"/>
    <p:sldId id="270" r:id="rId16"/>
    <p:sldId id="291" r:id="rId17"/>
    <p:sldId id="292" r:id="rId18"/>
    <p:sldId id="275" r:id="rId19"/>
    <p:sldId id="268" r:id="rId20"/>
    <p:sldId id="277" r:id="rId21"/>
    <p:sldId id="280" r:id="rId22"/>
    <p:sldId id="285" r:id="rId23"/>
    <p:sldId id="284" r:id="rId24"/>
    <p:sldId id="282" r:id="rId25"/>
    <p:sldId id="271" r:id="rId26"/>
    <p:sldId id="288" r:id="rId27"/>
    <p:sldId id="289" r:id="rId28"/>
    <p:sldId id="267" r:id="rId29"/>
    <p:sldId id="269" r:id="rId30"/>
    <p:sldId id="281" r:id="rId31"/>
    <p:sldId id="287" r:id="rId32"/>
    <p:sldId id="279" r:id="rId33"/>
  </p:sldIdLst>
  <p:sldSz cx="24384000" cy="13716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13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78" y="-26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4439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I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ll first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describe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occlusion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system in Killzone 3</a:t>
            </a:r>
          </a:p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and the reasons why we chose it and why should you</a:t>
            </a:r>
          </a:p>
          <a:p>
            <a:pPr>
              <a:spcBef>
                <a:spcPts val="350"/>
              </a:spcBef>
            </a:pPr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Then I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ll talk about some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technical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details</a:t>
            </a:r>
            <a:endParaRPr lang="en-US" sz="2400">
              <a:solidFill>
                <a:srgbClr val="784A2B"/>
              </a:solidFill>
              <a:latin typeface="Arial" charset="0"/>
              <a:cs typeface="Lucida Grande" charset="0"/>
              <a:sym typeface="Arial" charset="0"/>
            </a:endParaRPr>
          </a:p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Lucida Grande" charset="0"/>
                <a:sym typeface="Arial" charset="0"/>
              </a:rPr>
              <a:t>   and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heuristics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picking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good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occluders.</a:t>
            </a:r>
          </a:p>
          <a:p>
            <a:pPr>
              <a:spcBef>
                <a:spcPts val="350"/>
              </a:spcBef>
            </a:pPr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I hope we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ll have some time for questions.</a:t>
            </a:r>
          </a:p>
          <a:p>
            <a:pPr>
              <a:spcBef>
                <a:spcPts val="350"/>
              </a:spcBef>
            </a:pPr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pPr>
              <a:spcBef>
                <a:spcPts val="350"/>
              </a:spcBef>
            </a:pP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... but let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first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take look at what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Killzone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3 actually is.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Software rasterization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maps well onto SPUs - it's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easy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distribute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and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SPUs are generic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enough to allow us to run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complicated object culling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logic.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unlike GPU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based solutions, you get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exact results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within the same frame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without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complicated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synchronization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logic.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Let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look at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example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how the occlusion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system works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If we look from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the side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you see we don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render anything behind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closed door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But as soon as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door open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...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...we start to render the rest of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visible scene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As I mentioned earlier, this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happens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entirely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automatically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since I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forgot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record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occlusion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depth buffer, you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ll have to trust on this one.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implemented the system as series of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SPU jobs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Most run in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parallel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do the heavy lifting.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first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SPU job loads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visible occluder primitives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    outputs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clipped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projected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triangles for rasterization. A single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list of triangles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is shared between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rasterizer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jobs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and each job     has its own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DMA list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pointing to the subset of triangles it needs to draw.The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occluder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primitives are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identical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visual meshes, with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vertex and index arrays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Therefore we introduced several caches to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reduce bandwidth and vertex transformation costs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           This setup is very similar to what you find in a GPU.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split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our depth buffer into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16-pixel-high strips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   run one rasterize job per strip in parallel.Each rasterize job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loads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list of triangles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that intersect with its   strip using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DMA list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prepared by the setup job.We perform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standard scanline rasterization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into an internal floating point buffer.       The rasterize jobs are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compute-bound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and the code is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extensively vectorized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improve throughput.    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Inner loops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are written in SPA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assembler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For output, we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conservatively compress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depth buffer.    Each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output pixel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is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maximum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depth value of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16x16 pixel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tile in the depth buffer.Before compression, we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patch single pixel holes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avoid leaks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when the occluders are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not water-tight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    This is a bit of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cheat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but it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necessary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otherwise            such hole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pushes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tile way into the background.The last step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encodes depth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into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16 bits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Occluder frustum is shorter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than visual frustum so we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reserve one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bit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points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behind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occluder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far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plane.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last step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is the actual visibility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testing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We have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one job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that gathers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all objects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in the camera frustum       and then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spawns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 occlusion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test job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each batch of objects.We have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two level hierarchy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objects and meshes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objects live in the scene, and meshes are what we send to the GPU.        We test objects first to avoid testing meshes.If a mesh has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many triangles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we can continue with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submesh culling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This uses the mesh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Kd-tree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cull away whole ranges of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mesh triangles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     Visible meshes form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new primitive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sent to GPU.The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output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these jobs is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final result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the occlusion query, and is sent for rendering.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have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two kinds of visibility test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we can use to cull objects and parts.The basic test is the most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accurate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, but also the most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expensive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 It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rasterizes a bounding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box with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depth testing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against the small occlusion buffer.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also have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constant-time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tests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small objects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  We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precompute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several versions of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occlusion buffer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by    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conservatively dilating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depth values.           This allows us to perform very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quick bounding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sphere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tests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.If an object passes the fast test, or if it is too large, we do the accurate test.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Killzone 3 is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first person shooter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released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earlier this year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exclusively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Playstation 3.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it's essentially about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space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marines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trying to escape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from the planet full of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space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Nazis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In the final part of the presentation I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d like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to explain how we create occluders.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didn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 want artists to hand-make occluders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for the entire level, so we looked for an automatic solution.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experimented with using visual meshes,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but the good polygon reduction proved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to be difficult to get right.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Physics mesh is much better choice.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It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available for each mesh in the game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and it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cleaned and sufficiently low polygon count.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Unfortunately the physics meshes can be slightly larger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than visual meshes causing objects to disappear.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Worst offenders have to be fixed manually.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Here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an example of occluders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generated automatically from physics mesh.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You can notice there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some unnecessary detail,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but in general the quality is pretty good.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Even using physics mesh there was too much occluder geometry.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needed to reject occluders that were unlikely to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contribute much to the occlusion buffer.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Our simple heuristics rejects all small objects or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  objects where the name suggests that they are not good occluders.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also reject meshes whose surface area suggests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that they are thin or with too many holes.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Artists can of course step in and override the heuristics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or provide their custom occluders for difficult cases and optimization.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Here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an example of KZ3 multiplayer level where the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automatic heuristics did not work well.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here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the highly optimized occluder mesh created by artist.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like this system, it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s simple, efficient and fits well with our pipeline.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Unfortunately the content creation proved to be a problem.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The automated solution did not work well enough in some cases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and artists had to create custom occluders for entire levels.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Luckily the geometry is easy to create.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Using scene voxelization might be a good way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to generate simple, robust occluders automatically.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I</a:t>
            </a:r>
            <a:r>
              <a:rPr lang="ja-JP" altLang="en-US" sz="2400">
                <a:solidFill>
                  <a:srgbClr val="784A2B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d like to thank Will Vale for implementing the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system for us and help with this presentation.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Questions?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game is set in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huge detailed outdoor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environments…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Where you can fly around with an armed jetpack...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And you get to fight giant spider robot.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  Twice.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Killzone 3 is a big game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and we needed good object visibility solution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that works well with these diverse settings.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game is set in huge detailed outdoor environments…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Where you can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fly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around with an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armed jetpack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...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And you get to fight giant spider robot.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  Twice.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Killzone 3 is a big game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and we needed good object visibility solution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that works well with these diverse settings.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game is set in huge detailed outdoor environments…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Where you can fly around with an armed jetpack...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And you get to fight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giant spider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robot.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 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Twice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Killzone 3 is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big game</a:t>
            </a:r>
            <a:endParaRPr lang="en-US" sz="2400">
              <a:solidFill>
                <a:srgbClr val="784A2B"/>
              </a:solidFill>
              <a:latin typeface="Arial" charset="0"/>
              <a:cs typeface="Lucida Grande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Lucida Grande" charset="0"/>
                <a:sym typeface="Arial" charset="0"/>
              </a:rPr>
              <a:t>    and we needed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good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object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visibility solution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that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works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well with these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diverse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settings.</a:t>
            </a:r>
          </a:p>
          <a:p>
            <a:endParaRPr lang="en-US" sz="36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chose to try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software rasterization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running completely on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SPUs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We render the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simplified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version of the level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geometry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into a depth buffer (these are the occluders)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And we then use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scaled down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version of this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depth buffer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to test visibility of all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objects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or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lights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in the current view frustum.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 The test itself uses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bounding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box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the objects.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I'll try to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summarize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reasons why we chose this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solution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and I'm sure you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recognize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some of your own experiences here.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First and foremost we saw that our solution based on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portals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does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not scale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well with the big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outdoor levels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Especially since our portals were hand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placed by artists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we were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running into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production stalls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endParaRPr lang="en-US" sz="2400">
              <a:solidFill>
                <a:srgbClr val="784A2B"/>
              </a:solidFill>
              <a:latin typeface="Arial" charset="0"/>
              <a:cs typeface="Arial" charset="0"/>
              <a:sym typeface="Arial" charset="0"/>
            </a:endParaRP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Very important issue if you try to create the game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in two years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process of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occluder creation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can be made largely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automatic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can be enabled from the early days of production.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The whole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concept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of occluders is very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similar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to building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of regular geometry and it's easy to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understand by artists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This makes it very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easy to step in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and manually create occluders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where needed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Unlike most other approaches, this one is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completely dynamic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Any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sufficiently large object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on screen can serve as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good occluder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If you're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hiding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behind a destructible barrel or a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metal plate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in our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   game, it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is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an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occluder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.</a:t>
            </a:r>
          </a:p>
          <a:p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Doors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can open and close and they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perfectly block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the visibility </a:t>
            </a:r>
          </a:p>
          <a:p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  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without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you having to write </a:t>
            </a:r>
            <a:r>
              <a:rPr lang="en-US" sz="2400">
                <a:solidFill>
                  <a:srgbClr val="784A2B"/>
                </a:solidFill>
                <a:latin typeface="Arial Bold" charset="0"/>
                <a:cs typeface="Arial Bold" charset="0"/>
                <a:sym typeface="Arial Bold" charset="0"/>
              </a:rPr>
              <a:t>special code</a:t>
            </a:r>
            <a:r>
              <a:rPr lang="en-US" sz="2400">
                <a:solidFill>
                  <a:srgbClr val="784A2B"/>
                </a:solidFill>
                <a:latin typeface="Arial" charset="0"/>
                <a:cs typeface="Arial" charset="0"/>
                <a:sym typeface="Arial" charset="0"/>
              </a:rPr>
              <a:t> for such case.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426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78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72038" y="0"/>
            <a:ext cx="5683250" cy="13728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0700" y="0"/>
            <a:ext cx="16898938" cy="13728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6532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376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197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7416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6616700"/>
            <a:ext cx="11164888" cy="711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7888" y="6616700"/>
            <a:ext cx="11164887" cy="711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6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877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087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245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3804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287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7900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83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849850" y="2138363"/>
            <a:ext cx="5622925" cy="115903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1075" y="2138363"/>
            <a:ext cx="16716375" cy="115903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690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1663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51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8246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540000"/>
            <a:ext cx="5430838" cy="1118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038" y="2540000"/>
            <a:ext cx="5430837" cy="1118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38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0852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118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8353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2982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8682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83935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051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325975" y="0"/>
            <a:ext cx="5600700" cy="13728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0700" y="0"/>
            <a:ext cx="16652875" cy="13728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630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388" y="2540000"/>
            <a:ext cx="11144250" cy="1118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1038" y="2540000"/>
            <a:ext cx="11144250" cy="11188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040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5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933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8477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7813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77030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0"/>
            <a:ext cx="22404388" cy="19304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Bold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388" y="2540000"/>
            <a:ext cx="22440900" cy="1118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73050" indent="-2730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•"/>
        <a:defRPr sz="8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1pPr>
      <a:lvl2pPr marL="568325" indent="-22860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6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2pPr>
      <a:lvl3pPr marL="889000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•"/>
        <a:defRPr sz="5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3pPr>
      <a:lvl4pPr marL="1254125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4pPr>
      <a:lvl5pPr marL="16192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5pPr>
      <a:lvl6pPr marL="20764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6pPr>
      <a:lvl7pPr marL="25336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7pPr>
      <a:lvl8pPr marL="29908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8pPr>
      <a:lvl9pPr marL="34480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81075" y="2138363"/>
            <a:ext cx="22486938" cy="4465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Bol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6616700"/>
            <a:ext cx="22482175" cy="7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4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algn="ctr" rtl="0" fontAlgn="base">
        <a:lnSpc>
          <a:spcPct val="110000"/>
        </a:lnSpc>
        <a:spcBef>
          <a:spcPts val="1400"/>
        </a:spcBef>
        <a:spcAft>
          <a:spcPct val="0"/>
        </a:spcAft>
        <a:defRPr sz="8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1pPr>
      <a:lvl2pPr marL="568325" indent="-22860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6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2pPr>
      <a:lvl3pPr marL="889000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•"/>
        <a:defRPr sz="5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3pPr>
      <a:lvl4pPr marL="1254125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4pPr>
      <a:lvl5pPr marL="16192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5pPr>
      <a:lvl6pPr marL="20764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6pPr>
      <a:lvl7pPr marL="25336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7pPr>
      <a:lvl8pPr marL="29908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8pPr>
      <a:lvl9pPr marL="34480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3073" name="Picture 1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0"/>
            <a:ext cx="22405975" cy="19304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Bold" charset="0"/>
              </a:rPr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540000"/>
            <a:ext cx="11014075" cy="1118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9800">
          <a:solidFill>
            <a:srgbClr val="532903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73050" indent="-2730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•"/>
        <a:defRPr sz="8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1pPr>
      <a:lvl2pPr marL="568325" indent="-22860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6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2pPr>
      <a:lvl3pPr marL="889000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•"/>
        <a:defRPr sz="54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3pPr>
      <a:lvl4pPr marL="1254125" indent="-184150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–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4pPr>
      <a:lvl5pPr marL="16192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5pPr>
      <a:lvl6pPr marL="20764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6pPr>
      <a:lvl7pPr marL="25336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7pPr>
      <a:lvl8pPr marL="29908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8pPr>
      <a:lvl9pPr marL="3448050" indent="-182563" algn="l" rtl="0" fontAlgn="base">
        <a:lnSpc>
          <a:spcPct val="110000"/>
        </a:lnSpc>
        <a:spcBef>
          <a:spcPts val="1400"/>
        </a:spcBef>
        <a:spcAft>
          <a:spcPct val="0"/>
        </a:spcAft>
        <a:buClr>
          <a:srgbClr val="0C569E"/>
        </a:buClr>
        <a:buSzPct val="110000"/>
        <a:buFont typeface="Arial" charset="0"/>
        <a:buChar char="›"/>
        <a:defRPr sz="50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097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r="7504" b="13829"/>
          <a:stretch>
            <a:fillRect/>
          </a:stretch>
        </p:blipFill>
        <p:spPr bwMode="auto">
          <a:xfrm>
            <a:off x="0" y="-38100"/>
            <a:ext cx="24638000" cy="140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8" r="60545"/>
          <a:stretch>
            <a:fillRect/>
          </a:stretch>
        </p:blipFill>
        <p:spPr bwMode="auto">
          <a:xfrm>
            <a:off x="6858000" y="3436938"/>
            <a:ext cx="11734800" cy="7231062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22529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2530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2532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Why software rasterization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Previous solution did not scale well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Manually placed portals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Works automatically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Can be enabled early in production</a:t>
            </a:r>
          </a:p>
        </p:txBody>
      </p:sp>
      <p:pic>
        <p:nvPicPr>
          <p:cNvPr id="2253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2457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4578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4580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Why software rasterization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Previous solution did not scale well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Manually placed portals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Works automatically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Can be enabled early in production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Completely dynamic solution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Any object can become an occluder</a:t>
            </a:r>
          </a:p>
        </p:txBody>
      </p:sp>
      <p:pic>
        <p:nvPicPr>
          <p:cNvPr id="2458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26625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662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6628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Why software rasterization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Previous solution did not scale well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Manually placed portals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Works automatically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Can be enabled early in production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Completely dynamic solution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Any object can become an occluder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Maps well to SPUs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No sync issues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No GPU costs related to visibility testing</a:t>
            </a:r>
          </a:p>
        </p:txBody>
      </p:sp>
      <p:pic>
        <p:nvPicPr>
          <p:cNvPr id="2663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1441113"/>
            <a:ext cx="7112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OCC_Untitled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2" y="8383"/>
            <a:ext cx="24384581" cy="13716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1441113"/>
            <a:ext cx="7112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OCC_3rd person view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1441113"/>
            <a:ext cx="7112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OCC_3rd person view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3481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4818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482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1552575" y="3571875"/>
            <a:ext cx="21209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>
              <a:spcBef>
                <a:spcPts val="5800"/>
              </a:spcBef>
            </a:pPr>
            <a:r>
              <a:rPr lang="en-US" sz="96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Implementation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36865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86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6868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Occluder setup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First stage, not parallel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Outputs clipped + projected triangles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One list of triangle data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One </a:t>
            </a:r>
            <a:r>
              <a:rPr lang="ja-JP" altLang="en-US" sz="6600">
                <a:effectLst/>
                <a:latin typeface="Arial"/>
              </a:rPr>
              <a:t>“</a:t>
            </a:r>
            <a:r>
              <a:rPr lang="en-US" sz="6600">
                <a:effectLst/>
              </a:rPr>
              <a:t>index</a:t>
            </a:r>
            <a:r>
              <a:rPr lang="ja-JP" altLang="en-US" sz="6600">
                <a:effectLst/>
                <a:latin typeface="Arial"/>
              </a:rPr>
              <a:t>”</a:t>
            </a:r>
            <a:r>
              <a:rPr lang="en-US" sz="6600">
                <a:effectLst/>
              </a:rPr>
              <a:t> DMA list per rasterizer job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Caches are important at this stage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2KB vertex array cache (90% hit rate)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32-entry post-transform cache (60% hit rate)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Various double-buffered output caches</a:t>
            </a:r>
          </a:p>
        </p:txBody>
      </p:sp>
      <p:pic>
        <p:nvPicPr>
          <p:cNvPr id="3687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3891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8914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8916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Rasterization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Split 640x360p depth buffer into 16 pixel-high strips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Rasterize in parallel, one SPU job per strip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Load triangles using the prepared DMA list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Traditional scanline rasterizer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Fill internal 640x16 floating point depth buffer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Vectorization is the key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Set up three or four edges at once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Generate 4x1 pixels at once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Optimize in assembly</a:t>
            </a:r>
          </a:p>
        </p:txBody>
      </p:sp>
      <p:pic>
        <p:nvPicPr>
          <p:cNvPr id="3891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0961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0962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0964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Rasterization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Compress depth buffer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One output pixel is maximum depth of 16x16 block.</a:t>
            </a:r>
          </a:p>
          <a:p>
            <a:pPr lvl="2">
              <a:spcBef>
                <a:spcPts val="600"/>
              </a:spcBef>
              <a:buFont typeface="Arial" charset="0"/>
              <a:buChar char="–"/>
            </a:pPr>
            <a:r>
              <a:rPr lang="en-US" sz="6600">
                <a:effectLst/>
              </a:rPr>
              <a:t>But patch single pixel holes first.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Encode as uint16, reserve 0xffffu for infinity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Output single scanline of 40x23 occlusion buffer</a:t>
            </a:r>
          </a:p>
        </p:txBody>
      </p:sp>
      <p:pic>
        <p:nvPicPr>
          <p:cNvPr id="4096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1441113"/>
            <a:ext cx="7112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/>
          </p:cNvSpPr>
          <p:nvPr/>
        </p:nvSpPr>
        <p:spPr bwMode="auto">
          <a:xfrm>
            <a:off x="1552575" y="3571875"/>
            <a:ext cx="21209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>
              <a:spcBef>
                <a:spcPts val="5800"/>
              </a:spcBef>
            </a:pPr>
            <a:r>
              <a:rPr lang="en-US" sz="9600" b="1" dirty="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Practical Occlusion Culling in </a:t>
            </a:r>
            <a:r>
              <a:rPr lang="en-US" sz="9600" b="1" dirty="0" smtClean="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/>
            </a:r>
            <a:br>
              <a:rPr lang="en-US" sz="9600" b="1" dirty="0" smtClean="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</a:br>
            <a:r>
              <a:rPr lang="en-US" sz="9600" b="1" dirty="0" smtClean="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Killzone </a:t>
            </a:r>
            <a:r>
              <a:rPr lang="en-US" sz="9600" b="1" dirty="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3</a:t>
            </a:r>
          </a:p>
        </p:txBody>
      </p:sp>
      <p:sp>
        <p:nvSpPr>
          <p:cNvPr id="5123" name="Rectangle 3"/>
          <p:cNvSpPr>
            <a:spLocks/>
          </p:cNvSpPr>
          <p:nvPr/>
        </p:nvSpPr>
        <p:spPr bwMode="auto">
          <a:xfrm>
            <a:off x="1600200" y="6705600"/>
            <a:ext cx="2117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>
              <a:spcBef>
                <a:spcPts val="4400"/>
              </a:spcBef>
            </a:pP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Michal </a:t>
            </a:r>
            <a:r>
              <a:rPr lang="en-US" sz="7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Valient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/>
            </a:r>
            <a:b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7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Lead 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Tech, Guerrilla B.V.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3009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3010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3012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Occlusion tests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Tests happen in parallel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Each object consists of one or more parts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First test object bounding box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Skip for objects visible last frame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Then test individual parts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Continue with submesh culling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Small Spatial Kd-Tree inside most meshes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Allows for culling arbitrarily small mesh chunks</a:t>
            </a:r>
          </a:p>
        </p:txBody>
      </p:sp>
      <p:pic>
        <p:nvPicPr>
          <p:cNvPr id="4301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505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5058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5060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Occlusion tests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 dirty="0">
                <a:effectLst/>
              </a:rPr>
              <a:t>Accurate tests</a:t>
            </a:r>
          </a:p>
          <a:p>
            <a:pPr lvl="1">
              <a:spcBef>
                <a:spcPts val="600"/>
              </a:spcBef>
            </a:pPr>
            <a:r>
              <a:rPr lang="en-US" sz="6600" dirty="0">
                <a:effectLst/>
              </a:rPr>
              <a:t>Bounding box </a:t>
            </a:r>
            <a:r>
              <a:rPr lang="en-US" sz="6600" dirty="0" err="1">
                <a:effectLst/>
              </a:rPr>
              <a:t>rasterization</a:t>
            </a:r>
            <a:r>
              <a:rPr lang="en-US" sz="6600" dirty="0">
                <a:effectLst/>
              </a:rPr>
              <a:t> and depth test</a:t>
            </a:r>
          </a:p>
          <a:p>
            <a:pPr lvl="1">
              <a:spcBef>
                <a:spcPts val="600"/>
              </a:spcBef>
            </a:pPr>
            <a:r>
              <a:rPr lang="en-US" sz="6600" dirty="0">
                <a:effectLst/>
              </a:rPr>
              <a:t>Working on small depth buffer, be conservative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 dirty="0">
                <a:effectLst/>
              </a:rPr>
              <a:t>Fast bounding sphere tests</a:t>
            </a:r>
          </a:p>
          <a:p>
            <a:pPr lvl="1">
              <a:spcBef>
                <a:spcPts val="600"/>
              </a:spcBef>
            </a:pPr>
            <a:r>
              <a:rPr lang="en-US" sz="6600" dirty="0" err="1">
                <a:effectLst/>
              </a:rPr>
              <a:t>Precomputed</a:t>
            </a:r>
            <a:r>
              <a:rPr lang="en-US" sz="6600" dirty="0">
                <a:effectLst/>
              </a:rPr>
              <a:t> hierarchical reject data</a:t>
            </a:r>
          </a:p>
          <a:p>
            <a:pPr lvl="1">
              <a:spcBef>
                <a:spcPts val="600"/>
              </a:spcBef>
            </a:pPr>
            <a:r>
              <a:rPr lang="en-US" sz="6600" dirty="0">
                <a:effectLst/>
              </a:rPr>
              <a:t>Constant time test for small spheres</a:t>
            </a:r>
          </a:p>
          <a:p>
            <a:pPr lvl="1">
              <a:spcBef>
                <a:spcPts val="600"/>
              </a:spcBef>
            </a:pPr>
            <a:r>
              <a:rPr lang="en-US" sz="6600" dirty="0">
                <a:effectLst/>
              </a:rPr>
              <a:t>Only used for fast reject</a:t>
            </a:r>
          </a:p>
        </p:txBody>
      </p:sp>
      <p:pic>
        <p:nvPicPr>
          <p:cNvPr id="4506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7105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710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471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/>
          </p:cNvSpPr>
          <p:nvPr/>
        </p:nvSpPr>
        <p:spPr bwMode="auto">
          <a:xfrm>
            <a:off x="1552575" y="3571875"/>
            <a:ext cx="21209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>
              <a:spcBef>
                <a:spcPts val="5800"/>
              </a:spcBef>
            </a:pPr>
            <a:r>
              <a:rPr lang="en-US" sz="96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Generating good occluders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4915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9154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9156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Where to get occluders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Aiming for automated solution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Originally wanted to use scene geometry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Reduced polygon count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Too many errors, in general does not work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 Now using physics mesh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Closed, low polygon meshes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Not always conservative in the right sense</a:t>
            </a:r>
          </a:p>
          <a:p>
            <a:pPr lvl="2">
              <a:spcBef>
                <a:spcPts val="600"/>
              </a:spcBef>
              <a:buFont typeface="Arial" charset="0"/>
              <a:buChar char="–"/>
            </a:pPr>
            <a:r>
              <a:rPr lang="en-US" sz="6600">
                <a:effectLst/>
              </a:rPr>
              <a:t>Visual mesh can be inside physics mesh causing drops</a:t>
            </a:r>
          </a:p>
        </p:txBody>
      </p:sp>
      <p:pic>
        <p:nvPicPr>
          <p:cNvPr id="4915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51201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202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1204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Where to get occluders</a:t>
            </a:r>
          </a:p>
        </p:txBody>
      </p:sp>
      <p:pic>
        <p:nvPicPr>
          <p:cNvPr id="5120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 descr="C:\_a\_DPB\_p\droppedImage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07" y="2170463"/>
            <a:ext cx="20571785" cy="115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53249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3250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3252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How to select good occluders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Simple heuristics to identify good occluders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Discard anything which is small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Discard by meta data</a:t>
            </a:r>
          </a:p>
          <a:p>
            <a:pPr lvl="2">
              <a:spcBef>
                <a:spcPts val="600"/>
              </a:spcBef>
              <a:buFont typeface="Arial" charset="0"/>
              <a:buChar char="–"/>
            </a:pPr>
            <a:r>
              <a:rPr lang="en-US" sz="6600">
                <a:effectLst/>
              </a:rPr>
              <a:t>clutter, set dressing, foliage, railings…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Discard if surface area is significantly smaller than bounding box surface area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Artists can override the process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Still creating the best occluders by hand</a:t>
            </a:r>
          </a:p>
        </p:txBody>
      </p:sp>
      <p:pic>
        <p:nvPicPr>
          <p:cNvPr id="5325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_a\_DPB\_p\ShotPS3_00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68" y="2182483"/>
            <a:ext cx="20629588" cy="1160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55298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5299" name="Picture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5301" name="Rectangle 5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Artist generated occluders</a:t>
            </a:r>
          </a:p>
        </p:txBody>
      </p:sp>
      <p:pic>
        <p:nvPicPr>
          <p:cNvPr id="55302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_a\_DPB\_p\Maya_occluder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2354262"/>
            <a:ext cx="17632362" cy="107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57345" name="Picture 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7346" name="Picture 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7348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Artist generated occluders</a:t>
            </a:r>
          </a:p>
        </p:txBody>
      </p:sp>
      <p:pic>
        <p:nvPicPr>
          <p:cNvPr id="57349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5939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9394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9396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Conclusion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Software rasterization is great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Fast on SPUs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Easy to integrate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Very accurate (if occluders are accurate)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Creating occluders is hard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Automatic system was not enough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Plan for this in content creation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Define workflow for finding and fixing leaks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Voxelization anyone?</a:t>
            </a:r>
          </a:p>
        </p:txBody>
      </p:sp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61441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442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1444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Conclusion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Special thanks to Will Vale (Second Intention Ltd) for implementing this system for us.</a:t>
            </a:r>
          </a:p>
        </p:txBody>
      </p:sp>
      <p:pic>
        <p:nvPicPr>
          <p:cNvPr id="6144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6145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14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148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Talk takeaway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Occlusion culling system used in Killzone 3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The reasons why to use software rasterization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(Some) technical details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How to pick good occluders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Q&amp;A</a:t>
            </a:r>
          </a:p>
        </p:txBody>
      </p:sp>
      <p:pic>
        <p:nvPicPr>
          <p:cNvPr id="61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63489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3490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3492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Statistics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100 occluders, 1500 triangles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Test 1000 objects, 2700 parts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Timings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Setup job: 0.5ms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Rasterize job: 2.0ms (on 5 SPUs)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Query job: 4.5ms (on 5 SPUs)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Overall latency: ~2ms</a:t>
            </a:r>
          </a:p>
        </p:txBody>
      </p:sp>
      <p:pic>
        <p:nvPicPr>
          <p:cNvPr id="63494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9217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218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9220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Talk takeaway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Occlusion culling system used in Killzone 3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You</a:t>
            </a:r>
            <a:r>
              <a:rPr lang="ja-JP" altLang="en-US" sz="6600">
                <a:effectLst/>
                <a:latin typeface="Arial"/>
              </a:rPr>
              <a:t>’</a:t>
            </a:r>
            <a:r>
              <a:rPr lang="en-US" sz="6600">
                <a:effectLst/>
              </a:rPr>
              <a:t>ll love software rasterization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(Some) technical details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How to pick good occluders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Q&amp;A</a:t>
            </a:r>
          </a:p>
        </p:txBody>
      </p:sp>
      <p:pic>
        <p:nvPicPr>
          <p:cNvPr id="922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2" name="Picture 2" descr="C:\_a\_DPB\_p\dropped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0" y="-26459"/>
            <a:ext cx="24418770" cy="1526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11265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266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1268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Talk takeaway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lvl="1">
              <a:buFont typeface="Wingdings" charset="0"/>
              <a:buChar char="§"/>
            </a:pPr>
            <a:r>
              <a:rPr lang="en-US" sz="6600" dirty="0">
                <a:effectLst/>
              </a:rPr>
              <a:t>Occlusion culling system used in Killzone 3</a:t>
            </a:r>
          </a:p>
          <a:p>
            <a:pPr lvl="1">
              <a:buFont typeface="Wingdings" charset="0"/>
              <a:buChar char="§"/>
            </a:pPr>
            <a:r>
              <a:rPr lang="en-US" sz="6600" dirty="0">
                <a:effectLst/>
              </a:rPr>
              <a:t>You</a:t>
            </a:r>
            <a:r>
              <a:rPr lang="ja-JP" altLang="en-US" sz="6600" dirty="0">
                <a:effectLst/>
                <a:latin typeface="Arial"/>
              </a:rPr>
              <a:t>’</a:t>
            </a:r>
            <a:r>
              <a:rPr lang="en-US" sz="6600" dirty="0" err="1">
                <a:effectLst/>
              </a:rPr>
              <a:t>ll</a:t>
            </a:r>
            <a:r>
              <a:rPr lang="en-US" sz="6600" dirty="0">
                <a:effectLst/>
              </a:rPr>
              <a:t> love software </a:t>
            </a:r>
            <a:r>
              <a:rPr lang="en-US" sz="6600" dirty="0" err="1">
                <a:effectLst/>
              </a:rPr>
              <a:t>rasterization</a:t>
            </a:r>
            <a:endParaRPr lang="en-US" sz="6600" dirty="0">
              <a:effectLst/>
            </a:endParaRPr>
          </a:p>
          <a:p>
            <a:pPr lvl="1">
              <a:buFont typeface="Wingdings" charset="0"/>
              <a:buChar char="§"/>
            </a:pPr>
            <a:r>
              <a:rPr lang="en-US" sz="6600" dirty="0">
                <a:effectLst/>
              </a:rPr>
              <a:t>(Some) technical details</a:t>
            </a:r>
          </a:p>
          <a:p>
            <a:pPr lvl="1">
              <a:buFont typeface="Wingdings" charset="0"/>
              <a:buChar char="§"/>
            </a:pPr>
            <a:r>
              <a:rPr lang="en-US" sz="6600" dirty="0">
                <a:effectLst/>
              </a:rPr>
              <a:t>How to pick good </a:t>
            </a:r>
            <a:r>
              <a:rPr lang="en-US" sz="6600" dirty="0" err="1">
                <a:effectLst/>
              </a:rPr>
              <a:t>occluders</a:t>
            </a:r>
            <a:endParaRPr lang="en-US" sz="6600" dirty="0">
              <a:effectLst/>
            </a:endParaRPr>
          </a:p>
          <a:p>
            <a:pPr lvl="1">
              <a:buFont typeface="Wingdings" charset="0"/>
              <a:buChar char="§"/>
            </a:pPr>
            <a:r>
              <a:rPr lang="en-US" sz="6600" dirty="0">
                <a:effectLst/>
              </a:rPr>
              <a:t>Q&amp;A</a:t>
            </a:r>
          </a:p>
        </p:txBody>
      </p:sp>
      <p:pic>
        <p:nvPicPr>
          <p:cNvPr id="1127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6" name="Picture 2" descr="C:\_a\_DPB\_p\droppedImag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" y="0"/>
            <a:ext cx="2438399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/>
          <p:cNvSpPr>
            <a:spLocks/>
          </p:cNvSpPr>
          <p:nvPr/>
        </p:nvSpPr>
        <p:spPr bwMode="auto">
          <a:xfrm>
            <a:off x="11226800" y="11382375"/>
            <a:ext cx="14782800" cy="143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50800" dist="38099" dir="2700000" algn="ctr" rotWithShape="0">
              <a:srgbClr val="78BD57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9600" b="1" dirty="0">
                <a:solidFill>
                  <a:schemeClr val="tx2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  Huge environments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1331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314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3316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Talk takeaway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Occlusion culling system used in Killzone 3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You</a:t>
            </a:r>
            <a:r>
              <a:rPr lang="ja-JP" altLang="en-US" sz="6600">
                <a:effectLst/>
                <a:latin typeface="Arial"/>
              </a:rPr>
              <a:t>’</a:t>
            </a:r>
            <a:r>
              <a:rPr lang="en-US" sz="6600">
                <a:effectLst/>
              </a:rPr>
              <a:t>ll love software rasterization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(Some) technical details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How to pick good occluders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Q&amp;A</a:t>
            </a:r>
          </a:p>
        </p:txBody>
      </p:sp>
      <p:pic>
        <p:nvPicPr>
          <p:cNvPr id="1331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 descr="C:\_a\_DPB\_p\kz3_ss_2010-06-03_frozen-shores_12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67" y="-73781"/>
            <a:ext cx="24515168" cy="1378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Rectangle 8"/>
          <p:cNvSpPr>
            <a:spLocks/>
          </p:cNvSpPr>
          <p:nvPr/>
        </p:nvSpPr>
        <p:spPr bwMode="auto">
          <a:xfrm>
            <a:off x="11226800" y="11382375"/>
            <a:ext cx="14782800" cy="143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50800" dist="38099" dir="2700000" algn="ctr" rotWithShape="0">
              <a:srgbClr val="78BD57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9600" b="1" dirty="0" smtClean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  Armed </a:t>
            </a:r>
            <a:r>
              <a:rPr lang="en-US" sz="9600" b="1" dirty="0" err="1" smtClean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JetPacks</a:t>
            </a:r>
            <a:endParaRPr lang="en-US" sz="9600" b="1" dirty="0"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15361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5362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5364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Talk takeaway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Occlusion culling system used in Killzone 3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You</a:t>
            </a:r>
            <a:r>
              <a:rPr lang="ja-JP" altLang="en-US" sz="6600">
                <a:effectLst/>
                <a:latin typeface="Arial"/>
              </a:rPr>
              <a:t>’</a:t>
            </a:r>
            <a:r>
              <a:rPr lang="en-US" sz="6600">
                <a:effectLst/>
              </a:rPr>
              <a:t>ll love software rasterization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(Some) technical details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How to pick good occluders</a:t>
            </a:r>
          </a:p>
          <a:p>
            <a:pPr lvl="1">
              <a:buFont typeface="Wingdings" charset="0"/>
              <a:buChar char="§"/>
            </a:pPr>
            <a:r>
              <a:rPr lang="en-US" sz="6600">
                <a:effectLst/>
              </a:rPr>
              <a:t>Q&amp;A</a:t>
            </a:r>
          </a:p>
        </p:txBody>
      </p:sp>
      <p:pic>
        <p:nvPicPr>
          <p:cNvPr id="1536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0" name="Picture 2" descr="C:\_a\_DPB\_p\droppedImag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2" y="-32266"/>
            <a:ext cx="24441364" cy="1374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Rectangle 8"/>
          <p:cNvSpPr>
            <a:spLocks/>
          </p:cNvSpPr>
          <p:nvPr/>
        </p:nvSpPr>
        <p:spPr bwMode="auto">
          <a:xfrm>
            <a:off x="11226800" y="11382375"/>
            <a:ext cx="14782800" cy="143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>
            <a:outerShdw blurRad="50800" dist="38099" dir="2700000" algn="ctr" rotWithShape="0">
              <a:srgbClr val="78BD57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9600" b="1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  Giant Spider Robots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1843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34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8436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Killzone 3 visibility solution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Software rasterization running on SPUs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Render occluders into depth buffer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Use simplified version of the scene geometry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Conservatively scale down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To make it fit into SPU memory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To make it faster to test against</a:t>
            </a:r>
          </a:p>
          <a:p>
            <a:pPr marL="247650" indent="-247650">
              <a:spcBef>
                <a:spcPts val="60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Test all objects against small depth buffer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Test bounding boxes</a:t>
            </a:r>
          </a:p>
        </p:txBody>
      </p:sp>
      <p:pic>
        <p:nvPicPr>
          <p:cNvPr id="1843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0" y="0"/>
            <a:ext cx="24384000" cy="2159000"/>
            <a:chOff x="0" y="0"/>
            <a:chExt cx="15360" cy="1360"/>
          </a:xfrm>
        </p:grpSpPr>
        <p:pic>
          <p:nvPicPr>
            <p:cNvPr id="20481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05"/>
            <a:stretch>
              <a:fillRect/>
            </a:stretch>
          </p:blipFill>
          <p:spPr bwMode="auto">
            <a:xfrm>
              <a:off x="0" y="0"/>
              <a:ext cx="1536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0482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6" r="54185"/>
            <a:stretch>
              <a:fillRect/>
            </a:stretch>
          </p:blipFill>
          <p:spPr bwMode="auto">
            <a:xfrm>
              <a:off x="11848" y="84"/>
              <a:ext cx="3326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0484" name="Rectangle 4"/>
          <p:cNvSpPr>
            <a:spLocks/>
          </p:cNvSpPr>
          <p:nvPr/>
        </p:nvSpPr>
        <p:spPr bwMode="auto">
          <a:xfrm>
            <a:off x="982663" y="520700"/>
            <a:ext cx="21209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/>
          <a:lstStyle/>
          <a:p>
            <a:pPr algn="l">
              <a:spcBef>
                <a:spcPts val="4800"/>
              </a:spcBef>
            </a:pPr>
            <a:r>
              <a:rPr lang="en-US" sz="7800">
                <a:solidFill>
                  <a:srgbClr val="53290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Why software rasterization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9800" y="2286000"/>
            <a:ext cx="22440900" cy="11430000"/>
          </a:xfrm>
          <a:ln/>
        </p:spPr>
        <p:txBody>
          <a:bodyPr/>
          <a:lstStyle/>
          <a:p>
            <a:pPr marL="247650" indent="-247650">
              <a:spcBef>
                <a:spcPct val="0"/>
              </a:spcBef>
              <a:buFont typeface="Wingdings" charset="0"/>
              <a:buChar char="§"/>
            </a:pPr>
            <a:r>
              <a:rPr lang="en-US" sz="6600">
                <a:effectLst/>
              </a:rPr>
              <a:t>Previous solution did not scale well</a:t>
            </a:r>
          </a:p>
          <a:p>
            <a:pPr lvl="1">
              <a:spcBef>
                <a:spcPts val="600"/>
              </a:spcBef>
            </a:pPr>
            <a:r>
              <a:rPr lang="en-US" sz="6600">
                <a:effectLst/>
              </a:rPr>
              <a:t>Manually placed portals</a:t>
            </a:r>
          </a:p>
        </p:txBody>
      </p:sp>
      <p:pic>
        <p:nvPicPr>
          <p:cNvPr id="20486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1" r="54211" b="157"/>
          <a:stretch>
            <a:fillRect/>
          </a:stretch>
        </p:blipFill>
        <p:spPr bwMode="auto">
          <a:xfrm>
            <a:off x="18808700" y="133350"/>
            <a:ext cx="52800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and Content">
  <a:themeElements>
    <a:clrScheme name="">
      <a:dk1>
        <a:srgbClr val="784A2B"/>
      </a:dk1>
      <a:lt1>
        <a:srgbClr val="FFFFFF"/>
      </a:lt1>
      <a:dk2>
        <a:srgbClr val="000000"/>
      </a:dk2>
      <a:lt2>
        <a:srgbClr val="532903"/>
      </a:lt2>
      <a:accent1>
        <a:srgbClr val="9A4C15"/>
      </a:accent1>
      <a:accent2>
        <a:srgbClr val="333399"/>
      </a:accent2>
      <a:accent3>
        <a:srgbClr val="FFFFFF"/>
      </a:accent3>
      <a:accent4>
        <a:srgbClr val="653E23"/>
      </a:accent4>
      <a:accent5>
        <a:srgbClr val="CAB2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Slide">
  <a:themeElements>
    <a:clrScheme name="">
      <a:dk1>
        <a:srgbClr val="784A2B"/>
      </a:dk1>
      <a:lt1>
        <a:srgbClr val="FFFFFF"/>
      </a:lt1>
      <a:dk2>
        <a:srgbClr val="000000"/>
      </a:dk2>
      <a:lt2>
        <a:srgbClr val="532903"/>
      </a:lt2>
      <a:accent1>
        <a:srgbClr val="BBE0E3"/>
      </a:accent1>
      <a:accent2>
        <a:srgbClr val="333399"/>
      </a:accent2>
      <a:accent3>
        <a:srgbClr val="FFFFFF"/>
      </a:accent3>
      <a:accent4>
        <a:srgbClr val="653E2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Title, Text, and Content">
  <a:themeElements>
    <a:clrScheme name="">
      <a:dk1>
        <a:srgbClr val="784A2B"/>
      </a:dk1>
      <a:lt1>
        <a:srgbClr val="FFFFFF"/>
      </a:lt1>
      <a:dk2>
        <a:srgbClr val="000000"/>
      </a:dk2>
      <a:lt2>
        <a:srgbClr val="532903"/>
      </a:lt2>
      <a:accent1>
        <a:srgbClr val="BBE0E3"/>
      </a:accent1>
      <a:accent2>
        <a:srgbClr val="333399"/>
      </a:accent2>
      <a:accent3>
        <a:srgbClr val="FFFFFF"/>
      </a:accent3>
      <a:accent4>
        <a:srgbClr val="653E23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, Text, and Content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, Text,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Pages>0</Pages>
  <Words>2313</Words>
  <Characters>0</Characters>
  <Application>Microsoft Office PowerPoint</Application>
  <PresentationFormat>Custom</PresentationFormat>
  <Lines>0</Lines>
  <Paragraphs>292</Paragraphs>
  <Slides>30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Default - Title and Content</vt:lpstr>
      <vt:lpstr>Default - Title Slide</vt:lpstr>
      <vt:lpstr>Default - Title, Text, and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Michal Valient</dc:creator>
  <cp:lastModifiedBy>michal</cp:lastModifiedBy>
  <cp:revision>7</cp:revision>
  <dcterms:modified xsi:type="dcterms:W3CDTF">2011-10-12T11:11:04Z</dcterms:modified>
</cp:coreProperties>
</file>